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7" r:id="rId2"/>
  </p:sldMasterIdLst>
  <p:notesMasterIdLst>
    <p:notesMasterId r:id="rId20"/>
  </p:notesMasterIdLst>
  <p:sldIdLst>
    <p:sldId id="276" r:id="rId3"/>
    <p:sldId id="281" r:id="rId4"/>
    <p:sldId id="275" r:id="rId5"/>
    <p:sldId id="277" r:id="rId6"/>
    <p:sldId id="278" r:id="rId7"/>
    <p:sldId id="265" r:id="rId8"/>
    <p:sldId id="266" r:id="rId9"/>
    <p:sldId id="267" r:id="rId10"/>
    <p:sldId id="268" r:id="rId11"/>
    <p:sldId id="269" r:id="rId12"/>
    <p:sldId id="279" r:id="rId13"/>
    <p:sldId id="271" r:id="rId14"/>
    <p:sldId id="283" r:id="rId15"/>
    <p:sldId id="272" r:id="rId16"/>
    <p:sldId id="273" r:id="rId17"/>
    <p:sldId id="280" r:id="rId18"/>
    <p:sldId id="28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1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8" autoAdjust="0"/>
    <p:restoredTop sz="62569" autoAdjust="0"/>
  </p:normalViewPr>
  <p:slideViewPr>
    <p:cSldViewPr snapToGrid="0">
      <p:cViewPr varScale="1">
        <p:scale>
          <a:sx n="71" d="100"/>
          <a:sy n="71" d="100"/>
        </p:scale>
        <p:origin x="1956"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051A4-3372-6449-82A3-89EFAB34C1BC}" type="datetimeFigureOut">
              <a:rPr lang="en-US" smtClean="0"/>
              <a:t>3/10/2021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45B98-6B0D-B746-B3C3-7B43926BC5FB}" type="slidenum">
              <a:rPr lang="en-US" smtClean="0"/>
              <a:t>‹#›</a:t>
            </a:fld>
            <a:endParaRPr lang="en-US" dirty="0"/>
          </a:p>
        </p:txBody>
      </p:sp>
    </p:spTree>
    <p:extLst>
      <p:ext uri="{BB962C8B-B14F-4D97-AF65-F5344CB8AC3E}">
        <p14:creationId xmlns:p14="http://schemas.microsoft.com/office/powerpoint/2010/main" val="321518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creativeindustries.co.uk/resources/infographic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lthamforest.gov.uk/sites/default/files/Economic_Growth_Strategy_Report_2016_20_0.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ariety.com/2020/artisans/news/dagenham-studios-12035259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rtscouncil.org.uk/blog/delivering-governments-culture-recovery-fun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Think about the</a:t>
            </a:r>
            <a:r>
              <a:rPr lang="en-GB" u="sng" baseline="0" dirty="0"/>
              <a:t> difference between working in a creative industry and being creative in another sector.</a:t>
            </a:r>
          </a:p>
          <a:p>
            <a:endParaRPr lang="en-GB" u="sng" baseline="0" dirty="0"/>
          </a:p>
          <a:p>
            <a:pPr rtl="0" fontAlgn="base"/>
            <a:r>
              <a:rPr lang="en-GB" sz="1200" b="0" i="0" kern="1200" dirty="0">
                <a:solidFill>
                  <a:schemeClr val="tx1"/>
                </a:solidFill>
                <a:effectLst/>
                <a:latin typeface="+mn-lt"/>
                <a:ea typeface="+mn-ea"/>
                <a:cs typeface="+mn-cs"/>
              </a:rPr>
              <a:t>this is by no means an exhaustive list and it’s also important to think about the difference between working in a creative industry and being creative in another sector. For example, you could be a marketing manager for a bank (creative role, financial sector) or an accountant for a theatre (financial role in creative sector). </a:t>
            </a:r>
          </a:p>
          <a:p>
            <a:pPr rtl="0" fontAlgn="base"/>
            <a:endParaRPr lang="en-GB" sz="1200" b="0" i="0" kern="1200" dirty="0">
              <a:solidFill>
                <a:schemeClr val="tx1"/>
              </a:solidFill>
              <a:effectLst/>
              <a:latin typeface="+mn-lt"/>
              <a:ea typeface="+mn-ea"/>
              <a:cs typeface="+mn-cs"/>
            </a:endParaRPr>
          </a:p>
          <a:p>
            <a:pPr rtl="0" fontAlgn="base"/>
            <a:r>
              <a:rPr lang="en-GB" sz="1200" b="0" i="0" kern="1200" dirty="0">
                <a:solidFill>
                  <a:schemeClr val="tx1"/>
                </a:solidFill>
                <a:effectLst/>
                <a:latin typeface="+mn-lt"/>
                <a:ea typeface="+mn-ea"/>
                <a:cs typeface="+mn-cs"/>
              </a:rPr>
              <a:t>Creativity involves two processes, thinking and then producing</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 </a:t>
            </a:r>
          </a:p>
          <a:p>
            <a:pPr rtl="0" fontAlgn="base"/>
            <a:r>
              <a:rPr lang="en-GB" sz="1200" b="0" i="0" kern="1200" dirty="0">
                <a:solidFill>
                  <a:schemeClr val="tx1"/>
                </a:solidFill>
                <a:effectLst/>
                <a:latin typeface="+mn-lt"/>
                <a:ea typeface="+mn-ea"/>
                <a:cs typeface="+mn-cs"/>
              </a:rPr>
              <a:t> </a:t>
            </a:r>
          </a:p>
          <a:p>
            <a:r>
              <a:rPr lang="en-GB" baseline="0" dirty="0"/>
              <a:t>talk about all the different types of people you work with.</a:t>
            </a:r>
          </a:p>
        </p:txBody>
      </p:sp>
      <p:sp>
        <p:nvSpPr>
          <p:cNvPr id="4" name="Slide Number Placeholder 3"/>
          <p:cNvSpPr>
            <a:spLocks noGrp="1"/>
          </p:cNvSpPr>
          <p:nvPr>
            <p:ph type="sldNum" sz="quarter" idx="5"/>
          </p:nvPr>
        </p:nvSpPr>
        <p:spPr/>
        <p:txBody>
          <a:bodyPr/>
          <a:lstStyle/>
          <a:p>
            <a:fld id="{CEE45B98-6B0D-B746-B3C3-7B43926BC5FB}" type="slidenum">
              <a:rPr lang="en-US" smtClean="0"/>
              <a:t>6</a:t>
            </a:fld>
            <a:endParaRPr lang="en-US" dirty="0"/>
          </a:p>
        </p:txBody>
      </p:sp>
    </p:spTree>
    <p:extLst>
      <p:ext uri="{BB962C8B-B14F-4D97-AF65-F5344CB8AC3E}">
        <p14:creationId xmlns:p14="http://schemas.microsoft.com/office/powerpoint/2010/main" val="420566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15</a:t>
            </a:fld>
            <a:endParaRPr lang="en-US" dirty="0"/>
          </a:p>
        </p:txBody>
      </p:sp>
    </p:spTree>
    <p:extLst>
      <p:ext uri="{BB962C8B-B14F-4D97-AF65-F5344CB8AC3E}">
        <p14:creationId xmlns:p14="http://schemas.microsoft.com/office/powerpoint/2010/main" val="196621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7</a:t>
            </a:fld>
            <a:endParaRPr lang="en-US" dirty="0"/>
          </a:p>
        </p:txBody>
      </p:sp>
    </p:spTree>
    <p:extLst>
      <p:ext uri="{BB962C8B-B14F-4D97-AF65-F5344CB8AC3E}">
        <p14:creationId xmlns:p14="http://schemas.microsoft.com/office/powerpoint/2010/main" val="341568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The</a:t>
            </a:r>
            <a:r>
              <a:rPr lang="en-GB" sz="1200" baseline="0" dirty="0"/>
              <a:t> creative industries contribute £111.7 billion a year to the UK economy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t>That’s £12.7 million an hour!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a:t>£45,444 million is generated by the IT, Software and Games industries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baseline="0" dirty="0"/>
              <a:t>£20,814 million is generated by Film and TV</a:t>
            </a:r>
            <a:endParaRPr lang="en-GB" sz="1200"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figures are the most up to date available and are based on 2018 income.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2019 infographics</a:t>
            </a:r>
            <a:r>
              <a:rPr lang="en-GB" sz="1200" baseline="0" dirty="0"/>
              <a:t> should be available in June </a:t>
            </a:r>
            <a:r>
              <a:rPr lang="en-GB" sz="1200" dirty="0">
                <a:hlinkClick r:id="rId3"/>
              </a:rPr>
              <a:t>https://www.thecreativeindustries.co.uk/resources/infographics</a:t>
            </a:r>
            <a:endParaRPr lang="en-GB" sz="1200" dirty="0"/>
          </a:p>
          <a:p>
            <a:endParaRPr lang="en-GB" sz="1200" dirty="0"/>
          </a:p>
        </p:txBody>
      </p:sp>
      <p:sp>
        <p:nvSpPr>
          <p:cNvPr id="4" name="Slide Number Placeholder 3"/>
          <p:cNvSpPr>
            <a:spLocks noGrp="1"/>
          </p:cNvSpPr>
          <p:nvPr>
            <p:ph type="sldNum" sz="quarter" idx="5"/>
          </p:nvPr>
        </p:nvSpPr>
        <p:spPr/>
        <p:txBody>
          <a:bodyPr/>
          <a:lstStyle/>
          <a:p>
            <a:fld id="{CEE45B98-6B0D-B746-B3C3-7B43926BC5FB}" type="slidenum">
              <a:rPr lang="en-US" smtClean="0"/>
              <a:t>8</a:t>
            </a:fld>
            <a:endParaRPr lang="en-US" dirty="0"/>
          </a:p>
        </p:txBody>
      </p:sp>
    </p:spTree>
    <p:extLst>
      <p:ext uri="{BB962C8B-B14F-4D97-AF65-F5344CB8AC3E}">
        <p14:creationId xmlns:p14="http://schemas.microsoft.com/office/powerpoint/2010/main" val="400350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source: </a:t>
            </a:r>
            <a:r>
              <a:rPr lang="en-GB" sz="1200" b="0" i="0" u="sng" strike="noStrike" kern="1200" dirty="0">
                <a:solidFill>
                  <a:schemeClr val="tx1"/>
                </a:solidFill>
                <a:effectLst/>
                <a:latin typeface="+mn-lt"/>
                <a:ea typeface="+mn-ea"/>
                <a:cs typeface="+mn-cs"/>
                <a:hlinkClick r:id="rId3"/>
              </a:rPr>
              <a:t>https://www.walthamforest.gov.uk/sites/default/files/Economic_Growth_Strategy_Report_2016_20_0.pdf</a:t>
            </a:r>
            <a:r>
              <a:rPr lang="en-GB" sz="1200" b="1" i="0" u="none" strike="noStrike" kern="1200" dirty="0">
                <a:solidFill>
                  <a:schemeClr val="tx1"/>
                </a:solidFill>
                <a:effectLst/>
                <a:latin typeface="+mn-lt"/>
                <a:ea typeface="+mn-ea"/>
                <a:cs typeface="+mn-cs"/>
              </a:rPr>
              <a:t> </a:t>
            </a:r>
            <a:endParaRPr lang="en-GB" sz="1200" dirty="0"/>
          </a:p>
          <a:p>
            <a:endParaRPr lang="en-GB" sz="1200" dirty="0"/>
          </a:p>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9</a:t>
            </a:fld>
            <a:endParaRPr lang="en-US" dirty="0"/>
          </a:p>
        </p:txBody>
      </p:sp>
    </p:spTree>
    <p:extLst>
      <p:ext uri="{BB962C8B-B14F-4D97-AF65-F5344CB8AC3E}">
        <p14:creationId xmlns:p14="http://schemas.microsoft.com/office/powerpoint/2010/main" val="1674910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East Bank will bring an additional </a:t>
            </a:r>
            <a:r>
              <a:rPr lang="en-GB" sz="1200" b="1" i="0" kern="1200" dirty="0">
                <a:solidFill>
                  <a:schemeClr val="tx1"/>
                </a:solidFill>
                <a:effectLst/>
                <a:latin typeface="+mn-lt"/>
                <a:ea typeface="+mn-ea"/>
                <a:cs typeface="+mn-cs"/>
              </a:rPr>
              <a:t>1.5 million</a:t>
            </a:r>
            <a:r>
              <a:rPr lang="en-GB" sz="1200" b="0" i="0" kern="1200" dirty="0">
                <a:solidFill>
                  <a:schemeClr val="tx1"/>
                </a:solidFill>
                <a:effectLst/>
                <a:latin typeface="+mn-lt"/>
                <a:ea typeface="+mn-ea"/>
                <a:cs typeface="+mn-cs"/>
              </a:rPr>
              <a:t> visitors to the Park and surrounding area each year</a:t>
            </a:r>
          </a:p>
          <a:p>
            <a:r>
              <a:rPr lang="en-GB" sz="1200" b="1" i="0" kern="1200" dirty="0">
                <a:solidFill>
                  <a:schemeClr val="tx1"/>
                </a:solidFill>
                <a:effectLst/>
                <a:latin typeface="+mn-lt"/>
                <a:ea typeface="+mn-ea"/>
                <a:cs typeface="+mn-cs"/>
              </a:rPr>
              <a:t>More than 2,500 jobs</a:t>
            </a:r>
            <a:r>
              <a:rPr lang="en-GB" sz="1200" b="0" i="0" kern="1200" dirty="0">
                <a:solidFill>
                  <a:schemeClr val="tx1"/>
                </a:solidFill>
                <a:effectLst/>
                <a:latin typeface="+mn-lt"/>
                <a:ea typeface="+mn-ea"/>
                <a:cs typeface="+mn-cs"/>
              </a:rPr>
              <a:t> will be created in East Bank, and an estimated </a:t>
            </a:r>
            <a:r>
              <a:rPr lang="en-GB" sz="1200" b="1" i="0" kern="1200" dirty="0">
                <a:solidFill>
                  <a:schemeClr val="tx1"/>
                </a:solidFill>
                <a:effectLst/>
                <a:latin typeface="+mn-lt"/>
                <a:ea typeface="+mn-ea"/>
                <a:cs typeface="+mn-cs"/>
              </a:rPr>
              <a:t>£1.5 billion</a:t>
            </a:r>
            <a:r>
              <a:rPr lang="en-GB" sz="1200" b="0" i="0" kern="1200" dirty="0">
                <a:solidFill>
                  <a:schemeClr val="tx1"/>
                </a:solidFill>
                <a:effectLst/>
                <a:latin typeface="+mn-lt"/>
                <a:ea typeface="+mn-ea"/>
                <a:cs typeface="+mn-cs"/>
              </a:rPr>
              <a:t> generation for the local economy</a:t>
            </a:r>
          </a:p>
          <a:p>
            <a:r>
              <a:rPr lang="en-GB" sz="1200" b="0" i="0" kern="1200" dirty="0">
                <a:solidFill>
                  <a:schemeClr val="tx1"/>
                </a:solidFill>
                <a:effectLst/>
                <a:latin typeface="+mn-lt"/>
                <a:ea typeface="+mn-ea"/>
                <a:cs typeface="+mn-cs"/>
              </a:rPr>
              <a:t>Sadler's Wells East will open a </a:t>
            </a:r>
            <a:r>
              <a:rPr lang="en-GB" sz="1200" b="1" i="0" kern="1200" dirty="0">
                <a:solidFill>
                  <a:schemeClr val="tx1"/>
                </a:solidFill>
                <a:effectLst/>
                <a:latin typeface="+mn-lt"/>
                <a:ea typeface="+mn-ea"/>
                <a:cs typeface="+mn-cs"/>
              </a:rPr>
              <a:t>550-seat theatre</a:t>
            </a:r>
            <a:r>
              <a:rPr lang="en-GB" sz="1200" b="0" i="0" kern="1200" dirty="0">
                <a:solidFill>
                  <a:schemeClr val="tx1"/>
                </a:solidFill>
                <a:effectLst/>
                <a:latin typeface="+mn-lt"/>
                <a:ea typeface="+mn-ea"/>
                <a:cs typeface="+mn-cs"/>
              </a:rPr>
              <a:t> and establish a new centre for choreographic practice and a hip hop academy, both of which will be the first of their kind in the country</a:t>
            </a:r>
          </a:p>
          <a:p>
            <a:r>
              <a:rPr lang="en-GB" sz="1200" b="0" i="0" kern="1200" dirty="0">
                <a:solidFill>
                  <a:schemeClr val="tx1"/>
                </a:solidFill>
                <a:effectLst/>
                <a:latin typeface="+mn-lt"/>
                <a:ea typeface="+mn-ea"/>
                <a:cs typeface="+mn-cs"/>
              </a:rPr>
              <a:t>UAL's London College of Fashion will integrate its six sites onto one campus, accommodating </a:t>
            </a:r>
            <a:r>
              <a:rPr lang="en-GB" sz="1200" b="1" i="0" kern="1200" dirty="0">
                <a:solidFill>
                  <a:schemeClr val="tx1"/>
                </a:solidFill>
                <a:effectLst/>
                <a:latin typeface="+mn-lt"/>
                <a:ea typeface="+mn-ea"/>
                <a:cs typeface="+mn-cs"/>
              </a:rPr>
              <a:t>6,500 students with their world-leading research community, business incubation and social enterpise centres</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V&amp;A East will display its world-famous collections at two sites with a new museum at Stratford Waterfront and the V&amp;A Collection and Research at Here East</a:t>
            </a:r>
          </a:p>
          <a:p>
            <a:r>
              <a:rPr lang="en-GB" sz="1200" b="0" i="0" kern="1200" dirty="0">
                <a:solidFill>
                  <a:schemeClr val="tx1"/>
                </a:solidFill>
                <a:effectLst/>
                <a:latin typeface="+mn-lt"/>
                <a:ea typeface="+mn-ea"/>
                <a:cs typeface="+mn-cs"/>
              </a:rPr>
              <a:t>The Smithsonian Institution will establish a presence in London for the first time ever, in partnership with the V&amp;A</a:t>
            </a:r>
          </a:p>
          <a:p>
            <a:r>
              <a:rPr lang="en-GB" sz="1200" b="0" i="0" kern="1200" dirty="0">
                <a:solidFill>
                  <a:schemeClr val="tx1"/>
                </a:solidFill>
                <a:effectLst/>
                <a:latin typeface="+mn-lt"/>
                <a:ea typeface="+mn-ea"/>
                <a:cs typeface="+mn-cs"/>
              </a:rPr>
              <a:t>The state of the art BBC music studios will provide a hub from which to celebrate music of all genres</a:t>
            </a:r>
          </a:p>
          <a:p>
            <a:r>
              <a:rPr lang="en-GB" sz="1200" b="0" i="0" kern="1200" dirty="0">
                <a:solidFill>
                  <a:schemeClr val="tx1"/>
                </a:solidFill>
                <a:effectLst/>
                <a:latin typeface="+mn-lt"/>
                <a:ea typeface="+mn-ea"/>
                <a:cs typeface="+mn-cs"/>
              </a:rPr>
              <a:t>UCL will create a new campus, UCL East, providing multi-disciplinary research, teaching and innovation, in areas such as robotics, smart cities, culture and conservation, for around </a:t>
            </a:r>
            <a:r>
              <a:rPr lang="en-GB" sz="1200" b="1" i="0" kern="1200" dirty="0">
                <a:solidFill>
                  <a:schemeClr val="tx1"/>
                </a:solidFill>
                <a:effectLst/>
                <a:latin typeface="+mn-lt"/>
                <a:ea typeface="+mn-ea"/>
                <a:cs typeface="+mn-cs"/>
              </a:rPr>
              <a:t>4,000 students</a:t>
            </a:r>
          </a:p>
          <a:p>
            <a:endParaRPr lang="en-GB" sz="1200" b="1" i="0" kern="1200" dirty="0">
              <a:solidFill>
                <a:schemeClr val="tx1"/>
              </a:solidFill>
              <a:effectLst/>
              <a:latin typeface="+mn-lt"/>
              <a:ea typeface="+mn-ea"/>
              <a:cs typeface="+mn-cs"/>
            </a:endParaRPr>
          </a:p>
          <a:p>
            <a:r>
              <a:rPr lang="en-GB" sz="1200" b="1" dirty="0">
                <a:solidFill>
                  <a:srgbClr val="283583"/>
                </a:solidFill>
              </a:rPr>
              <a:t>DAGENHAM STUDIOS</a:t>
            </a:r>
          </a:p>
          <a:p>
            <a:r>
              <a:rPr lang="en-GB" sz="1200" dirty="0">
                <a:solidFill>
                  <a:srgbClr val="283583"/>
                </a:solidFill>
              </a:rPr>
              <a:t>Planning is underway for  new state-of-the-art facility for film and TV production </a:t>
            </a:r>
            <a:r>
              <a:rPr lang="en-GB" sz="1200" b="0" i="0" kern="1200" dirty="0">
                <a:solidFill>
                  <a:schemeClr val="tx1"/>
                </a:solidFill>
                <a:effectLst/>
                <a:latin typeface="+mn-lt"/>
                <a:ea typeface="+mn-ea"/>
                <a:cs typeface="+mn-cs"/>
              </a:rPr>
              <a:t>The planned studios will feature six sound stages covering 140,000 sq. ft., 85,200 sq. ft. of offices and 174,500 sq. ft. of workshops.</a:t>
            </a:r>
          </a:p>
          <a:p>
            <a:endParaRPr lang="en-GB" sz="1200" b="0" i="0" kern="1200" dirty="0">
              <a:solidFill>
                <a:schemeClr val="tx1"/>
              </a:solidFill>
              <a:effectLst/>
              <a:latin typeface="+mn-lt"/>
              <a:ea typeface="+mn-ea"/>
              <a:cs typeface="+mn-cs"/>
            </a:endParaRPr>
          </a:p>
          <a:p>
            <a:r>
              <a:rPr lang="en-GB" sz="1200" dirty="0">
                <a:hlinkClick r:id="rId3"/>
              </a:rPr>
              <a:t>https://variety.com/2020/artisans/news/dagenham-studios-1203525920/</a:t>
            </a:r>
            <a:endParaRPr lang="en-GB" sz="1200" dirty="0"/>
          </a:p>
          <a:p>
            <a:endParaRPr lang="en-GB" sz="1200" dirty="0">
              <a:solidFill>
                <a:srgbClr val="283583"/>
              </a:solidFill>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10</a:t>
            </a:fld>
            <a:endParaRPr lang="en-US" dirty="0"/>
          </a:p>
        </p:txBody>
      </p:sp>
    </p:spTree>
    <p:extLst>
      <p:ext uri="{BB962C8B-B14F-4D97-AF65-F5344CB8AC3E}">
        <p14:creationId xmlns:p14="http://schemas.microsoft.com/office/powerpoint/2010/main" val="127976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11</a:t>
            </a:fld>
            <a:endParaRPr lang="en-US" dirty="0"/>
          </a:p>
        </p:txBody>
      </p:sp>
    </p:spTree>
    <p:extLst>
      <p:ext uri="{BB962C8B-B14F-4D97-AF65-F5344CB8AC3E}">
        <p14:creationId xmlns:p14="http://schemas.microsoft.com/office/powerpoint/2010/main" val="200798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All businesses have had to respond to the global pandemic. Here are some examples of their responses. </a:t>
            </a:r>
          </a:p>
          <a:p>
            <a:endParaRPr lang="en-GB" sz="1200" b="1" dirty="0"/>
          </a:p>
          <a:p>
            <a:r>
              <a:rPr lang="en-GB" sz="1200" b="1" dirty="0"/>
              <a:t>1. Pivot for Good – where organisations changed their production to help</a:t>
            </a:r>
          </a:p>
          <a:p>
            <a:r>
              <a:rPr lang="en-GB" sz="1200" dirty="0"/>
              <a:t>Alcoholic drinks companies, eg Brewdog making hand sanitizer. </a:t>
            </a:r>
          </a:p>
          <a:p>
            <a:r>
              <a:rPr lang="en-GB" sz="1200" dirty="0"/>
              <a:t>Burberry making PPE</a:t>
            </a:r>
          </a:p>
          <a:p>
            <a:endParaRPr lang="en-GB" sz="1200" dirty="0"/>
          </a:p>
          <a:p>
            <a:r>
              <a:rPr lang="en-GB" sz="1200" b="1" dirty="0"/>
              <a:t>2. Rethinking business model – Where organisations had to adapt and change their offering</a:t>
            </a:r>
          </a:p>
          <a:p>
            <a:r>
              <a:rPr lang="en-GB" sz="1050" b="0" i="0" kern="1200" dirty="0">
                <a:solidFill>
                  <a:schemeClr val="tx1"/>
                </a:solidFill>
                <a:effectLst/>
                <a:latin typeface="+mn-lt"/>
                <a:ea typeface="+mn-ea"/>
                <a:cs typeface="+mn-cs"/>
              </a:rPr>
              <a:t>Osolocal2u was set up in March 2020 to provide a home delivery service of Fresh Food during the COVID-19 pandemic.</a:t>
            </a:r>
          </a:p>
          <a:p>
            <a:br>
              <a:rPr lang="en-GB" sz="1050" b="0" i="0" kern="1200" dirty="0">
                <a:solidFill>
                  <a:schemeClr val="tx1"/>
                </a:solidFill>
                <a:effectLst/>
                <a:latin typeface="+mn-lt"/>
                <a:ea typeface="+mn-ea"/>
                <a:cs typeface="+mn-cs"/>
              </a:rPr>
            </a:br>
            <a:r>
              <a:rPr lang="en-GB" sz="1050" b="0" i="0" kern="1200" dirty="0">
                <a:solidFill>
                  <a:schemeClr val="tx1"/>
                </a:solidFill>
                <a:effectLst/>
                <a:latin typeface="+mn-lt"/>
                <a:ea typeface="+mn-ea"/>
                <a:cs typeface="+mn-cs"/>
              </a:rPr>
              <a:t>Home deliveries are brought to you by 4DegreesC Ltd, established in 1984.  4DegreesC supply top eateries throughout London and the South East from BRC accredited, refrigerated warehouses in New Spitalfields Market, London and Southampton with a shiny fleet of FORS accredited lorries.</a:t>
            </a:r>
          </a:p>
          <a:p>
            <a:endParaRPr lang="en-GB" sz="1200" b="1" dirty="0"/>
          </a:p>
          <a:p>
            <a:r>
              <a:rPr lang="en-GB" sz="1200" dirty="0"/>
              <a:t>https://www.osolocal2u.com/pages/about-us</a:t>
            </a:r>
          </a:p>
          <a:p>
            <a:endParaRPr lang="en-GB" sz="1200" dirty="0"/>
          </a:p>
          <a:p>
            <a:r>
              <a:rPr lang="en-GB" sz="1200" b="1" dirty="0"/>
              <a:t>3. Virtual world</a:t>
            </a:r>
          </a:p>
          <a:p>
            <a:r>
              <a:rPr lang="en-GB" sz="1200" dirty="0"/>
              <a:t>Virtual museum experiences – Museum of London – Great Fire of London Live Stream</a:t>
            </a:r>
          </a:p>
          <a:p>
            <a:r>
              <a:rPr lang="en-GB" sz="1200" dirty="0"/>
              <a:t>https://www.museumoflondon.org.uk/families/great-fire-london-live-stream</a:t>
            </a:r>
          </a:p>
          <a:p>
            <a:r>
              <a:rPr lang="en-GB" sz="1200" dirty="0"/>
              <a:t>Virtual Museum tours https://www.museumoflondon.org.uk/families/fun-home/virtual-tour-victorian-walk</a:t>
            </a:r>
          </a:p>
          <a:p>
            <a:endParaRPr lang="en-GB" sz="1200" dirty="0"/>
          </a:p>
          <a:p>
            <a:r>
              <a:rPr lang="en-GB" sz="1200" dirty="0"/>
              <a:t>Meerkat Music – Live stream performances from Take That and Little Mix</a:t>
            </a:r>
          </a:p>
          <a:p>
            <a:endParaRPr lang="en-GB" sz="1200" dirty="0"/>
          </a:p>
          <a:p>
            <a:r>
              <a:rPr lang="en-GB" sz="1200" dirty="0"/>
              <a:t>Virtual Orchestra – free outreach for young musicians, to give them a chance to play in an ensemble. Started with 60 musicians, now has over 3,500 registered participants across the globe. </a:t>
            </a:r>
          </a:p>
          <a:p>
            <a:endParaRPr lang="en-GB" sz="1200" dirty="0"/>
          </a:p>
          <a:p>
            <a:endParaRPr lang="en-GB" sz="1200" dirty="0"/>
          </a:p>
          <a:p>
            <a:endParaRPr lang="en-GB" sz="1200" dirty="0"/>
          </a:p>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12</a:t>
            </a:fld>
            <a:endParaRPr lang="en-US" dirty="0"/>
          </a:p>
        </p:txBody>
      </p:sp>
    </p:spTree>
    <p:extLst>
      <p:ext uri="{BB962C8B-B14F-4D97-AF65-F5344CB8AC3E}">
        <p14:creationId xmlns:p14="http://schemas.microsoft.com/office/powerpoint/2010/main" val="2584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being deprived of the opportunity to mix with other people, to experience live events, music and theatre, people have turned to alterative ways to get their culture fix. B</a:t>
            </a:r>
            <a:r>
              <a:rPr lang="en-GB" sz="1200" b="0" i="0" kern="1200" dirty="0">
                <a:solidFill>
                  <a:schemeClr val="tx1"/>
                </a:solidFill>
                <a:effectLst/>
                <a:latin typeface="+mn-lt"/>
                <a:ea typeface="+mn-ea"/>
                <a:cs typeface="+mn-cs"/>
              </a:rPr>
              <a:t>ricks-and-mortar-based businesses have suffered, while ecommerce, social media and streaming services have hit the boom time as people have been forced to stay at home.</a:t>
            </a:r>
            <a:r>
              <a:rPr lang="en-US" dirty="0"/>
              <a:t> </a:t>
            </a:r>
          </a:p>
          <a:p>
            <a:endParaRPr lang="en-US" dirty="0"/>
          </a:p>
          <a:p>
            <a:r>
              <a:rPr lang="en-US" dirty="0"/>
              <a:t>People have become more acutely aware of how important arts and culture is to them. </a:t>
            </a:r>
          </a:p>
          <a:p>
            <a:endParaRPr lang="en-US" dirty="0"/>
          </a:p>
          <a:p>
            <a:r>
              <a:rPr lang="en-GB" sz="1200" b="0" i="0" kern="1200" dirty="0">
                <a:solidFill>
                  <a:schemeClr val="tx1"/>
                </a:solidFill>
                <a:effectLst/>
                <a:latin typeface="+mn-lt"/>
                <a:ea typeface="+mn-ea"/>
                <a:cs typeface="+mn-cs"/>
              </a:rPr>
              <a:t>As students return after extended periods of disrupted schooling due to COVID-19, arts subjects are at risk of being downgraded in importance in the curriculum. While it’s important that core subjects such as Maths and English are given they attention they deserve, giving young people the opportunity to engage with creative has the potential to help them cope with the challenges around returning to school at such an uncertain time. </a:t>
            </a:r>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13</a:t>
            </a:fld>
            <a:endParaRPr lang="en-US" dirty="0"/>
          </a:p>
        </p:txBody>
      </p:sp>
    </p:spTree>
    <p:extLst>
      <p:ext uri="{BB962C8B-B14F-4D97-AF65-F5344CB8AC3E}">
        <p14:creationId xmlns:p14="http://schemas.microsoft.com/office/powerpoint/2010/main" val="1574575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dirty="0">
                <a:solidFill>
                  <a:schemeClr val="tx1"/>
                </a:solidFill>
                <a:effectLst/>
                <a:latin typeface="+mn-lt"/>
                <a:ea typeface="+mn-ea"/>
                <a:cs typeface="+mn-cs"/>
              </a:rPr>
              <a:t>It’s clear that the Performing and live arts are suffering more than any other sector, but their value to society is being appreciated all the more by its absence. Therefore it’s essential that the cultural and heritage sector is protected for future generations. In July the government announce a £1.57 billion investment to help to do urgent and critical work secure the survival of the industry.  </a:t>
            </a:r>
          </a:p>
          <a:p>
            <a:pPr rtl="0" fontAlgn="base"/>
            <a:r>
              <a:rPr lang="en-GB" sz="1200" b="0" i="0" u="sng" strike="noStrike" kern="1200" dirty="0">
                <a:solidFill>
                  <a:schemeClr val="tx1"/>
                </a:solidFill>
                <a:effectLst/>
                <a:latin typeface="+mn-lt"/>
                <a:ea typeface="+mn-ea"/>
                <a:cs typeface="+mn-cs"/>
                <a:hlinkClick r:id="rId3"/>
              </a:rPr>
              <a:t>https://www.artscouncil.org.uk/blog/delivering-governments-culture-recovery-fund</a:t>
            </a:r>
            <a:r>
              <a:rPr lang="en-GB" sz="1200" b="0" i="0" kern="1200" dirty="0">
                <a:solidFill>
                  <a:schemeClr val="tx1"/>
                </a:solidFill>
                <a:effectLst/>
                <a:latin typeface="+mn-lt"/>
                <a:ea typeface="+mn-ea"/>
                <a:cs typeface="+mn-cs"/>
              </a:rPr>
              <a:t> </a:t>
            </a:r>
          </a:p>
          <a:p>
            <a:endParaRPr lang="en-GB" b="1" dirty="0"/>
          </a:p>
          <a:p>
            <a:pPr rtl="0" fontAlgn="base"/>
            <a:r>
              <a:rPr lang="en-GB" sz="1200" b="0" i="0" kern="1200" dirty="0">
                <a:solidFill>
                  <a:schemeClr val="tx1"/>
                </a:solidFill>
                <a:effectLst/>
                <a:latin typeface="+mn-lt"/>
                <a:ea typeface="+mn-ea"/>
                <a:cs typeface="+mn-cs"/>
              </a:rPr>
              <a:t>In addition Arts Council England have an Emergency Response Package which they will use to build on the government’s rescue package.  </a:t>
            </a:r>
          </a:p>
          <a:p>
            <a:pPr rtl="0" fontAlgn="base"/>
            <a:r>
              <a:rPr lang="en-GB" sz="1200" b="0" i="0" kern="1200" dirty="0">
                <a:solidFill>
                  <a:schemeClr val="tx1"/>
                </a:solidFill>
                <a:effectLst/>
                <a:latin typeface="+mn-lt"/>
                <a:ea typeface="+mn-ea"/>
                <a:cs typeface="+mn-cs"/>
              </a:rPr>
              <a:t>ACE have re-opened National Lottery Project Grants, increasing the budget by £18 million to make £75 million available to individuals, community and cultural organisations.  </a:t>
            </a:r>
          </a:p>
          <a:p>
            <a:pPr rtl="0" fontAlgn="base"/>
            <a:r>
              <a:rPr lang="en-GB" sz="1200" b="0" i="0" kern="1200" dirty="0">
                <a:solidFill>
                  <a:schemeClr val="tx1"/>
                </a:solidFill>
                <a:effectLst/>
                <a:latin typeface="+mn-lt"/>
                <a:ea typeface="+mn-ea"/>
                <a:cs typeface="+mn-cs"/>
              </a:rPr>
              <a:t>Developing Your Creative Practice -  reopening this  to help creatives step up their work in new ways, and increasing the budget from £3.6 million to £18 million. </a:t>
            </a:r>
          </a:p>
          <a:p>
            <a:pPr rtl="0" fontAlgn="base"/>
            <a:r>
              <a:rPr lang="en-GB" sz="1200" b="0" i="0" kern="1200" dirty="0">
                <a:solidFill>
                  <a:schemeClr val="tx1"/>
                </a:solidFill>
                <a:effectLst/>
                <a:latin typeface="+mn-lt"/>
                <a:ea typeface="+mn-ea"/>
                <a:cs typeface="+mn-cs"/>
              </a:rPr>
              <a:t>Plus an extra £2 million to support the work of freelancers in the sector.  </a:t>
            </a:r>
          </a:p>
          <a:p>
            <a:pPr rtl="0" fontAlgn="base"/>
            <a:r>
              <a:rPr lang="en-GB" sz="1200" b="0" i="0" kern="1200" dirty="0">
                <a:solidFill>
                  <a:schemeClr val="tx1"/>
                </a:solidFill>
                <a:effectLst/>
                <a:latin typeface="+mn-lt"/>
                <a:ea typeface="+mn-ea"/>
                <a:cs typeface="+mn-cs"/>
              </a:rPr>
              <a:t> </a:t>
            </a:r>
            <a:endParaRPr lang="en-GB" b="1" dirty="0"/>
          </a:p>
          <a:p>
            <a:r>
              <a:rPr lang="en-GB" b="1" dirty="0"/>
              <a:t>Museums and Galleries</a:t>
            </a:r>
          </a:p>
          <a:p>
            <a:pPr fontAlgn="base"/>
            <a:r>
              <a:rPr lang="en-GB" sz="1200" b="0" i="0" kern="1200" dirty="0">
                <a:solidFill>
                  <a:schemeClr val="tx1"/>
                </a:solidFill>
                <a:effectLst/>
                <a:latin typeface="+mn-lt"/>
                <a:ea typeface="+mn-ea"/>
                <a:cs typeface="+mn-cs"/>
              </a:rPr>
              <a:t>There has been gradual reopening throughout the summer. Tate Modern - 70% fewer visitors than before the pandemic distanced through queues, timed tickets.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Performing arts</a:t>
            </a:r>
          </a:p>
          <a:p>
            <a:pPr fontAlgn="base"/>
            <a:r>
              <a:rPr lang="en-GB" sz="1200" b="0" i="0" kern="1200" dirty="0">
                <a:solidFill>
                  <a:schemeClr val="tx1"/>
                </a:solidFill>
                <a:effectLst/>
                <a:latin typeface="+mn-lt"/>
                <a:ea typeface="+mn-ea"/>
                <a:cs typeface="+mn-cs"/>
              </a:rPr>
              <a:t>Lots of possible variations have been suggested: take it outside, downsize it, spread it out, stream it. Could you stage a drive-through opera? Could a composer write a work for a socially distant ensemble? Can you make an online literary festival attractive to audiences when they can’t be in the same room as the authors?</a:t>
            </a:r>
          </a:p>
          <a:p>
            <a:pPr fontAlgn="base"/>
            <a:endParaRPr lang="en-GB" sz="1200" b="0" i="0" kern="1200" dirty="0">
              <a:solidFill>
                <a:schemeClr val="tx1"/>
              </a:solidFill>
              <a:effectLst/>
              <a:latin typeface="+mn-lt"/>
              <a:ea typeface="+mn-ea"/>
              <a:cs typeface="+mn-cs"/>
            </a:endParaRPr>
          </a:p>
          <a:p>
            <a:endParaRPr lang="en-GB" dirty="0"/>
          </a:p>
          <a:p>
            <a:r>
              <a:rPr lang="en-GB" dirty="0"/>
              <a:t>https://www.theguardian.com/commentisfree/2020/may/18/war-arts-stronger-covid-19-devastated-theatres-museums-imagination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It’s clear that the Performing and live arts are suffering more than any other sector, but their value to society is being appreciated all the more by its absence. Therefore i</a:t>
            </a:r>
            <a:r>
              <a:rPr lang="en-GB" dirty="0"/>
              <a:t>t’s essential that the cultural and heritage sector is protected for future generations. In July the government announce a £1.57 billion investment to help to do urgent and critical work secure the survival of the industry. </a:t>
            </a:r>
          </a:p>
          <a:p>
            <a:r>
              <a:rPr lang="en-GB" dirty="0"/>
              <a:t>https://www.artscouncil.org.uk/blog/delivering-governments-culture-recovery-fund</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addition Arts Council England have an </a:t>
            </a:r>
            <a:r>
              <a:rPr lang="en-GB" sz="1200" b="1" i="0" kern="1200" dirty="0">
                <a:solidFill>
                  <a:schemeClr val="tx1"/>
                </a:solidFill>
                <a:effectLst/>
                <a:latin typeface="+mn-lt"/>
                <a:ea typeface="+mn-ea"/>
                <a:cs typeface="+mn-cs"/>
              </a:rPr>
              <a:t>Emergency Response Package </a:t>
            </a:r>
            <a:r>
              <a:rPr lang="en-GB" sz="1200" b="0" i="0" kern="1200" dirty="0">
                <a:solidFill>
                  <a:schemeClr val="tx1"/>
                </a:solidFill>
                <a:effectLst/>
                <a:latin typeface="+mn-lt"/>
                <a:ea typeface="+mn-ea"/>
                <a:cs typeface="+mn-cs"/>
              </a:rPr>
              <a:t>which they will use to build on the government’s rescue package.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ACE have re-opened </a:t>
            </a:r>
            <a:r>
              <a:rPr lang="en-GB" sz="1200" b="1" i="0" kern="1200" dirty="0">
                <a:solidFill>
                  <a:schemeClr val="tx1"/>
                </a:solidFill>
                <a:effectLst/>
                <a:latin typeface="+mn-lt"/>
                <a:ea typeface="+mn-ea"/>
                <a:cs typeface="+mn-cs"/>
              </a:rPr>
              <a:t>National Lottery Project Grants</a:t>
            </a:r>
            <a:r>
              <a:rPr lang="en-GB" sz="1200" b="0" i="0" kern="1200" dirty="0">
                <a:solidFill>
                  <a:schemeClr val="tx1"/>
                </a:solidFill>
                <a:effectLst/>
                <a:latin typeface="+mn-lt"/>
                <a:ea typeface="+mn-ea"/>
                <a:cs typeface="+mn-cs"/>
              </a:rPr>
              <a:t>, increasing the budget by £18 million to make £75 million available to individuals, community and cultural organisations. </a:t>
            </a: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Developing Your Creative Practice</a:t>
            </a:r>
            <a:r>
              <a:rPr lang="en-GB" sz="1200" b="0" i="0" kern="1200" dirty="0">
                <a:solidFill>
                  <a:schemeClr val="tx1"/>
                </a:solidFill>
                <a:effectLst/>
                <a:latin typeface="+mn-lt"/>
                <a:ea typeface="+mn-ea"/>
                <a:cs typeface="+mn-cs"/>
              </a:rPr>
              <a:t> -  reopening this  to help creatives step up their work in new ways, and increasing the budget from £3.6 million to £18 million.</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Plus an extra £2 million to support the work of freelancers in the sector. </a:t>
            </a:r>
          </a:p>
          <a:p>
            <a:endParaRPr lang="en-GB" dirty="0"/>
          </a:p>
          <a:p>
            <a:endParaRPr lang="en-GB" dirty="0"/>
          </a:p>
          <a:p>
            <a:r>
              <a:rPr lang="en-GB" dirty="0"/>
              <a:t>https://www.artscouncil.org.uk/covid19</a:t>
            </a:r>
          </a:p>
          <a:p>
            <a:endParaRPr lang="en-GB" dirty="0"/>
          </a:p>
          <a:p>
            <a:r>
              <a:rPr lang="en-GB" dirty="0"/>
              <a:t>Additional reading</a:t>
            </a:r>
          </a:p>
          <a:p>
            <a:endParaRPr lang="en-GB" sz="1200" dirty="0"/>
          </a:p>
          <a:p>
            <a:r>
              <a:rPr lang="en-GB" sz="1200" dirty="0"/>
              <a:t>https://www.creativereview.co.uk/landing-page/creativity-in-the-age-of-coronavirus/</a:t>
            </a:r>
          </a:p>
          <a:p>
            <a:endParaRPr lang="en-GB" dirty="0"/>
          </a:p>
          <a:p>
            <a:endParaRPr lang="en-US" dirty="0"/>
          </a:p>
        </p:txBody>
      </p:sp>
      <p:sp>
        <p:nvSpPr>
          <p:cNvPr id="4" name="Slide Number Placeholder 3"/>
          <p:cNvSpPr>
            <a:spLocks noGrp="1"/>
          </p:cNvSpPr>
          <p:nvPr>
            <p:ph type="sldNum" sz="quarter" idx="5"/>
          </p:nvPr>
        </p:nvSpPr>
        <p:spPr/>
        <p:txBody>
          <a:bodyPr/>
          <a:lstStyle/>
          <a:p>
            <a:fld id="{CEE45B98-6B0D-B746-B3C3-7B43926BC5FB}" type="slidenum">
              <a:rPr lang="en-US" smtClean="0"/>
              <a:t>14</a:t>
            </a:fld>
            <a:endParaRPr lang="en-US" dirty="0"/>
          </a:p>
        </p:txBody>
      </p:sp>
    </p:spTree>
    <p:extLst>
      <p:ext uri="{BB962C8B-B14F-4D97-AF65-F5344CB8AC3E}">
        <p14:creationId xmlns:p14="http://schemas.microsoft.com/office/powerpoint/2010/main" val="3073414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86899E9-EF68-9F41-80B8-1BCF07F0E3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4950" y="5253566"/>
            <a:ext cx="11722100" cy="1841500"/>
          </a:xfrm>
          <a:prstGeom prst="rect">
            <a:avLst/>
          </a:prstGeom>
        </p:spPr>
      </p:pic>
      <p:pic>
        <p:nvPicPr>
          <p:cNvPr id="14" name="Picture 13">
            <a:extLst>
              <a:ext uri="{FF2B5EF4-FFF2-40B4-BE49-F238E27FC236}">
                <a16:creationId xmlns:a16="http://schemas.microsoft.com/office/drawing/2014/main" id="{8E734776-5DE4-F849-A997-7201FA7190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5308"/>
            <a:ext cx="3335274" cy="2007063"/>
          </a:xfrm>
          <a:prstGeom prst="rect">
            <a:avLst/>
          </a:prstGeom>
        </p:spPr>
      </p:pic>
    </p:spTree>
    <p:extLst>
      <p:ext uri="{BB962C8B-B14F-4D97-AF65-F5344CB8AC3E}">
        <p14:creationId xmlns:p14="http://schemas.microsoft.com/office/powerpoint/2010/main" val="214808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06338D6A-795D-4EBA-A4C6-9279F500152F}" type="datetime1">
              <a:rPr lang="en-US" smtClean="0"/>
              <a:t>3/10/2021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150615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dirty="0">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3557DED-0543-4B3B-9843-EF36EEFE881F}" type="datetime1">
              <a:rPr lang="en-US" smtClean="0"/>
              <a:t>3/10/2021</a:t>
            </a:fld>
            <a:endParaRPr lang="en-US" dirty="0"/>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dirty="0"/>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046294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5F81CBCF-D438-430D-A298-B45B8546450B}" type="datetime1">
              <a:rPr lang="en-US" smtClean="0"/>
              <a:t>3/10/2021</a:t>
            </a:fld>
            <a:endParaRPr lang="en-US" dirty="0"/>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9149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6F0680BA-0252-4C9E-82E7-6769796ABAED}" type="datetime1">
              <a:rPr lang="en-US" smtClean="0"/>
              <a:t>3/10/2021</a:t>
            </a:fld>
            <a:endParaRPr lang="en-US" dirty="0"/>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022150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4318B571-A0F4-4C49-A9B8-D6C71604CC34}" type="datetime1">
              <a:rPr lang="en-US" smtClean="0"/>
              <a:t>3/10/2021</a:t>
            </a:fld>
            <a:endParaRPr lang="en-US" dirty="0"/>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122658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9BB144-4CA5-A445-8FBE-A1068E4A42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4215" y="5288486"/>
            <a:ext cx="10998200" cy="1841500"/>
          </a:xfrm>
          <a:prstGeom prst="rect">
            <a:avLst/>
          </a:prstGeom>
        </p:spPr>
      </p:pic>
      <p:pic>
        <p:nvPicPr>
          <p:cNvPr id="17" name="Picture 16">
            <a:extLst>
              <a:ext uri="{FF2B5EF4-FFF2-40B4-BE49-F238E27FC236}">
                <a16:creationId xmlns:a16="http://schemas.microsoft.com/office/drawing/2014/main" id="{1ED6D82B-8CFD-A643-91B3-80C6A88C2A6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1099"/>
            <a:ext cx="2093823" cy="1260000"/>
          </a:xfrm>
          <a:prstGeom prst="rect">
            <a:avLst/>
          </a:prstGeom>
        </p:spPr>
      </p:pic>
    </p:spTree>
    <p:extLst>
      <p:ext uri="{BB962C8B-B14F-4D97-AF65-F5344CB8AC3E}">
        <p14:creationId xmlns:p14="http://schemas.microsoft.com/office/powerpoint/2010/main" val="338416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BF36EEA0-14C8-403F-9DDC-4740C27C76A0}" type="datetime1">
              <a:rPr lang="en-US" smtClean="0"/>
              <a:t>3/10/2021</a:t>
            </a:fld>
            <a:endParaRPr lang="en-US" dirty="0"/>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143721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73D0FDEC-A31C-4312-800E-3CCB16974866}" type="datetime1">
              <a:rPr lang="en-US" smtClean="0"/>
              <a:t>3/10/2021</a:t>
            </a:fld>
            <a:endParaRPr lang="en-US" dirty="0"/>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838319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BB3B3E7F-2ECE-465D-9DB3-AA765D634E9E}" type="datetime1">
              <a:rPr lang="en-US" smtClean="0"/>
              <a:t>3/10/2021</a:t>
            </a:fld>
            <a:endParaRPr lang="en-US" dirty="0"/>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17403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EDF2CBAF-8FE3-4BA9-8F2D-3F5664AE1862}" type="datetime1">
              <a:rPr lang="en-US" smtClean="0"/>
              <a:t>3/10/2021</a:t>
            </a:fld>
            <a:endParaRPr lang="en-US" dirty="0"/>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8073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93D331FD-EF01-45EC-8A2D-20F763747EC6}" type="datetime1">
              <a:rPr lang="en-US" smtClean="0"/>
              <a:t>3/10/2021</a:t>
            </a:fld>
            <a:endParaRPr lang="en-US" dirty="0"/>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251210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405D9B67-700D-4321-86DF-7986E949E9E1}" type="datetime1">
              <a:rPr lang="en-US" smtClean="0"/>
              <a:t>3/10/2021</a:t>
            </a:fld>
            <a:endParaRPr lang="en-US" dirty="0"/>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24161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527CCCC7-A412-4455-B5F1-57E4BE9255BA}" type="datetime1">
              <a:rPr lang="en-US" smtClean="0"/>
              <a:t>3/10/2021</a:t>
            </a:fld>
            <a:endParaRPr lang="en-US" dirty="0"/>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dirty="0"/>
          </a:p>
        </p:txBody>
      </p:sp>
    </p:spTree>
    <p:extLst>
      <p:ext uri="{BB962C8B-B14F-4D97-AF65-F5344CB8AC3E}">
        <p14:creationId xmlns:p14="http://schemas.microsoft.com/office/powerpoint/2010/main" val="41889896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93303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BBDFB-E816-4223-97C8-EB19CEC8C86E}" type="datetime1">
              <a:rPr lang="en-US" smtClean="0"/>
              <a:t>3/10/2021</a:t>
            </a:fld>
            <a:endParaRPr lang="en-US" dirty="0"/>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dirty="0"/>
          </a:p>
        </p:txBody>
      </p:sp>
    </p:spTree>
    <p:extLst>
      <p:ext uri="{BB962C8B-B14F-4D97-AF65-F5344CB8AC3E}">
        <p14:creationId xmlns:p14="http://schemas.microsoft.com/office/powerpoint/2010/main" val="388388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5" r:id="rId7"/>
    <p:sldLayoutId id="2147483686" r:id="rId8"/>
    <p:sldLayoutId id="2147483687" r:id="rId9"/>
    <p:sldLayoutId id="2147483688" r:id="rId10"/>
    <p:sldLayoutId id="2147483689" r:id="rId11"/>
    <p:sldLayoutId id="2147483691" r:id="rId12"/>
  </p:sldLayoutIdLst>
  <p:hf sldNum="0" hdr="0" ftr="0" dt="0"/>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svg"/><Relationship Id="rId4" Type="http://schemas.openxmlformats.org/officeDocument/2006/relationships/notesSlide" Target="../notesSlides/notesSlide6.xml"/><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2.m4a"/><Relationship Id="rId7" Type="http://schemas.openxmlformats.org/officeDocument/2006/relationships/image" Target="../media/image33.jpeg"/><Relationship Id="rId12" Type="http://schemas.openxmlformats.org/officeDocument/2006/relationships/image" Target="../media/image5.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notesSlide" Target="../notesSlides/notesSlide7.xml"/><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39" Type="http://schemas.openxmlformats.org/officeDocument/2006/relationships/image" Target="../media/image72.png"/><Relationship Id="rId21" Type="http://schemas.openxmlformats.org/officeDocument/2006/relationships/image" Target="../media/image54.png"/><Relationship Id="rId34" Type="http://schemas.openxmlformats.org/officeDocument/2006/relationships/image" Target="../media/image67.svg"/><Relationship Id="rId42" Type="http://schemas.openxmlformats.org/officeDocument/2006/relationships/image" Target="../media/image75.svg"/><Relationship Id="rId7" Type="http://schemas.openxmlformats.org/officeDocument/2006/relationships/image" Target="../media/image40.png"/><Relationship Id="rId2" Type="http://schemas.openxmlformats.org/officeDocument/2006/relationships/audio" Target="../media/media13.m4a"/><Relationship Id="rId16" Type="http://schemas.openxmlformats.org/officeDocument/2006/relationships/image" Target="../media/image49.svg"/><Relationship Id="rId29" Type="http://schemas.openxmlformats.org/officeDocument/2006/relationships/image" Target="../media/image62.png"/><Relationship Id="rId1" Type="http://schemas.microsoft.com/office/2007/relationships/media" Target="../media/media13.m4a"/><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57.svg"/><Relationship Id="rId32" Type="http://schemas.openxmlformats.org/officeDocument/2006/relationships/image" Target="../media/image65.svg"/><Relationship Id="rId37" Type="http://schemas.openxmlformats.org/officeDocument/2006/relationships/image" Target="../media/image70.png"/><Relationship Id="rId40" Type="http://schemas.openxmlformats.org/officeDocument/2006/relationships/image" Target="../media/image73.svg"/><Relationship Id="rId45" Type="http://schemas.openxmlformats.org/officeDocument/2006/relationships/image" Target="../media/image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36" Type="http://schemas.openxmlformats.org/officeDocument/2006/relationships/image" Target="../media/image69.svg"/><Relationship Id="rId10" Type="http://schemas.openxmlformats.org/officeDocument/2006/relationships/image" Target="../media/image43.svg"/><Relationship Id="rId19" Type="http://schemas.openxmlformats.org/officeDocument/2006/relationships/image" Target="../media/image52.png"/><Relationship Id="rId31" Type="http://schemas.openxmlformats.org/officeDocument/2006/relationships/image" Target="../media/image64.png"/><Relationship Id="rId44" Type="http://schemas.openxmlformats.org/officeDocument/2006/relationships/image" Target="../media/image77.svg"/><Relationship Id="rId4" Type="http://schemas.openxmlformats.org/officeDocument/2006/relationships/notesSlide" Target="../notesSlides/notesSlide8.xml"/><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 Id="rId35" Type="http://schemas.openxmlformats.org/officeDocument/2006/relationships/image" Target="../media/image68.png"/><Relationship Id="rId43" Type="http://schemas.openxmlformats.org/officeDocument/2006/relationships/image" Target="../media/image76.png"/><Relationship Id="rId8" Type="http://schemas.openxmlformats.org/officeDocument/2006/relationships/image" Target="../media/image41.svg"/><Relationship Id="rId3" Type="http://schemas.openxmlformats.org/officeDocument/2006/relationships/slideLayout" Target="../slideLayouts/slideLayout2.xml"/><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svg"/><Relationship Id="rId20" Type="http://schemas.openxmlformats.org/officeDocument/2006/relationships/image" Target="../media/image53.svg"/><Relationship Id="rId41" Type="http://schemas.openxmlformats.org/officeDocument/2006/relationships/image" Target="../media/image74.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79.png"/><Relationship Id="rId2" Type="http://schemas.microsoft.com/office/2007/relationships/media" Target="../media/media14.m4a"/><Relationship Id="rId1" Type="http://schemas.openxmlformats.org/officeDocument/2006/relationships/tags" Target="../tags/tag3.xml"/><Relationship Id="rId6" Type="http://schemas.openxmlformats.org/officeDocument/2006/relationships/image" Target="../media/image78.png"/><Relationship Id="rId5" Type="http://schemas.openxmlformats.org/officeDocument/2006/relationships/notesSlide" Target="../notesSlides/notesSlide9.xml"/><Relationship Id="rId10" Type="http://schemas.openxmlformats.org/officeDocument/2006/relationships/image" Target="../media/image81.svg"/><Relationship Id="rId4" Type="http://schemas.openxmlformats.org/officeDocument/2006/relationships/slideLayout" Target="../slideLayouts/slideLayout2.xml"/><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82.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84.png"/><Relationship Id="rId4"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86.sv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media6.m4a"/><Relationship Id="rId7" Type="http://schemas.openxmlformats.org/officeDocument/2006/relationships/image" Target="../media/image19.jpe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18.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FCED86-F2C9-E64B-B7AA-A09384E273E4}"/>
              </a:ext>
            </a:extLst>
          </p:cNvPr>
          <p:cNvSpPr txBox="1"/>
          <p:nvPr/>
        </p:nvSpPr>
        <p:spPr>
          <a:xfrm>
            <a:off x="1278467" y="1944830"/>
            <a:ext cx="98044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400" b="1" dirty="0">
                <a:solidFill>
                  <a:srgbClr val="C0115B"/>
                </a:solidFill>
                <a:cs typeface="Calibri"/>
              </a:rPr>
              <a:t>Creativity Matters</a:t>
            </a:r>
          </a:p>
        </p:txBody>
      </p:sp>
      <p:sp>
        <p:nvSpPr>
          <p:cNvPr id="4" name="TextBox 3">
            <a:extLst>
              <a:ext uri="{FF2B5EF4-FFF2-40B4-BE49-F238E27FC236}">
                <a16:creationId xmlns:a16="http://schemas.microsoft.com/office/drawing/2014/main" id="{75002EEB-B820-0A4B-A76F-FB37904D03E4}"/>
              </a:ext>
            </a:extLst>
          </p:cNvPr>
          <p:cNvSpPr txBox="1"/>
          <p:nvPr/>
        </p:nvSpPr>
        <p:spPr>
          <a:xfrm>
            <a:off x="1278467" y="3075057"/>
            <a:ext cx="98044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solidFill>
                  <a:schemeClr val="accent6"/>
                </a:solidFill>
                <a:cs typeface="Calibri"/>
              </a:rPr>
              <a:t>Options for Creative Careers</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2867" y="443345"/>
            <a:ext cx="609600" cy="609600"/>
          </a:xfrm>
          <a:prstGeom prst="rect">
            <a:avLst/>
          </a:prstGeom>
        </p:spPr>
      </p:pic>
    </p:spTree>
    <p:extLst>
      <p:ext uri="{BB962C8B-B14F-4D97-AF65-F5344CB8AC3E}">
        <p14:creationId xmlns:p14="http://schemas.microsoft.com/office/powerpoint/2010/main" val="1565092525"/>
      </p:ext>
    </p:extLst>
  </p:cSld>
  <p:clrMapOvr>
    <a:masterClrMapping/>
  </p:clrMapOvr>
  <mc:AlternateContent xmlns:mc="http://schemas.openxmlformats.org/markup-compatibility/2006" xmlns:p14="http://schemas.microsoft.com/office/powerpoint/2010/main">
    <mc:Choice Requires="p14">
      <p:transition spd="slow" p14:dur="2000" advTm="31149"/>
    </mc:Choice>
    <mc:Fallback xmlns="">
      <p:transition spd="slow" advTm="3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C3AC9F7-9799-154B-A009-A1BA4F9166D7}"/>
              </a:ext>
            </a:extLst>
          </p:cNvPr>
          <p:cNvSpPr txBox="1">
            <a:spLocks/>
          </p:cNvSpPr>
          <p:nvPr/>
        </p:nvSpPr>
        <p:spPr>
          <a:xfrm>
            <a:off x="2456632" y="322134"/>
            <a:ext cx="8726557" cy="1360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C0115B"/>
                </a:solidFill>
                <a:latin typeface="Calibri" panose="020F0502020204030204" pitchFamily="34" charset="0"/>
                <a:cs typeface="Calibri" panose="020F0502020204030204" pitchFamily="34" charset="0"/>
              </a:rPr>
              <a:t>Local creative industry growth…</a:t>
            </a:r>
          </a:p>
        </p:txBody>
      </p:sp>
      <p:sp>
        <p:nvSpPr>
          <p:cNvPr id="3" name="Content Placeholder 9">
            <a:extLst>
              <a:ext uri="{FF2B5EF4-FFF2-40B4-BE49-F238E27FC236}">
                <a16:creationId xmlns:a16="http://schemas.microsoft.com/office/drawing/2014/main" id="{45E5DAE8-0491-B046-9519-25EFE0E8F889}"/>
              </a:ext>
            </a:extLst>
          </p:cNvPr>
          <p:cNvSpPr txBox="1">
            <a:spLocks/>
          </p:cNvSpPr>
          <p:nvPr/>
        </p:nvSpPr>
        <p:spPr>
          <a:xfrm>
            <a:off x="1008811" y="1060039"/>
            <a:ext cx="9848031" cy="9476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rgbClr val="283583"/>
              </a:solidFill>
            </a:endParaRPr>
          </a:p>
          <a:p>
            <a:endParaRPr lang="en-GB" dirty="0">
              <a:solidFill>
                <a:srgbClr val="283583"/>
              </a:solidFill>
            </a:endParaRPr>
          </a:p>
          <a:p>
            <a:endParaRPr lang="en-GB" dirty="0">
              <a:solidFill>
                <a:srgbClr val="283583"/>
              </a:solidFill>
            </a:endParaRPr>
          </a:p>
          <a:p>
            <a:endParaRPr lang="en-GB" dirty="0">
              <a:solidFill>
                <a:srgbClr val="283583"/>
              </a:solidFill>
            </a:endParaRPr>
          </a:p>
          <a:p>
            <a:endParaRPr lang="en-GB" dirty="0">
              <a:solidFill>
                <a:srgbClr val="283583"/>
              </a:solidFill>
            </a:endParaRPr>
          </a:p>
          <a:p>
            <a:endParaRPr lang="en-GB" dirty="0">
              <a:solidFill>
                <a:srgbClr val="283583"/>
              </a:solidFill>
            </a:endParaRPr>
          </a:p>
          <a:p>
            <a:pPr marL="0" indent="0">
              <a:buFont typeface="Arial" panose="020B0604020202020204" pitchFamily="34" charset="0"/>
              <a:buNone/>
            </a:pPr>
            <a:endParaRPr lang="en-GB" sz="2400" dirty="0">
              <a:solidFill>
                <a:srgbClr val="283583"/>
              </a:solidFill>
            </a:endParaRPr>
          </a:p>
        </p:txBody>
      </p:sp>
      <p:pic>
        <p:nvPicPr>
          <p:cNvPr id="4" name="Picture 2">
            <a:extLst>
              <a:ext uri="{FF2B5EF4-FFF2-40B4-BE49-F238E27FC236}">
                <a16:creationId xmlns:a16="http://schemas.microsoft.com/office/drawing/2014/main" id="{B3173590-C24A-6E4E-ABE2-057F1362409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6516" y="2065300"/>
            <a:ext cx="5544390" cy="2540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ctangle 4">
            <a:extLst>
              <a:ext uri="{FF2B5EF4-FFF2-40B4-BE49-F238E27FC236}">
                <a16:creationId xmlns:a16="http://schemas.microsoft.com/office/drawing/2014/main" id="{3983E39B-B13D-2D40-9776-2B2849B2415A}"/>
              </a:ext>
            </a:extLst>
          </p:cNvPr>
          <p:cNvSpPr/>
          <p:nvPr/>
        </p:nvSpPr>
        <p:spPr>
          <a:xfrm rot="21327468">
            <a:off x="517744" y="4883530"/>
            <a:ext cx="554439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all" spc="0" normalizeH="0" baseline="0" noProof="0" dirty="0">
                <a:ln>
                  <a:noFill/>
                </a:ln>
                <a:solidFill>
                  <a:schemeClr val="tx1">
                    <a:lumMod val="65000"/>
                    <a:lumOff val="35000"/>
                  </a:schemeClr>
                </a:solidFill>
                <a:effectLst/>
                <a:uLnTx/>
                <a:uFillTx/>
                <a:latin typeface="Calibri" panose="020F0502020204030204"/>
                <a:ea typeface="+mn-ea"/>
                <a:cs typeface="+mn-cs"/>
              </a:rPr>
              <a:t>EAST BANK - Stratford</a:t>
            </a:r>
          </a:p>
        </p:txBody>
      </p:sp>
      <p:pic>
        <p:nvPicPr>
          <p:cNvPr id="6" name="Picture 2" descr="London’s Dagenham Studios Project Back on">
            <a:extLst>
              <a:ext uri="{FF2B5EF4-FFF2-40B4-BE49-F238E27FC236}">
                <a16:creationId xmlns:a16="http://schemas.microsoft.com/office/drawing/2014/main" id="{370DD133-A6E8-CE4C-B896-324330798B8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24600" y="2801050"/>
            <a:ext cx="5544391" cy="25406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a:extLst>
              <a:ext uri="{FF2B5EF4-FFF2-40B4-BE49-F238E27FC236}">
                <a16:creationId xmlns:a16="http://schemas.microsoft.com/office/drawing/2014/main" id="{8C74DAD6-9BD9-2545-A57E-1570CB9E49F8}"/>
              </a:ext>
            </a:extLst>
          </p:cNvPr>
          <p:cNvSpPr/>
          <p:nvPr/>
        </p:nvSpPr>
        <p:spPr>
          <a:xfrm rot="21278291">
            <a:off x="6101521" y="1403580"/>
            <a:ext cx="5544391"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all" spc="0" normalizeH="0" baseline="0" noProof="0" dirty="0">
                <a:ln>
                  <a:noFill/>
                </a:ln>
                <a:solidFill>
                  <a:schemeClr val="tx1">
                    <a:lumMod val="65000"/>
                    <a:lumOff val="35000"/>
                  </a:schemeClr>
                </a:solidFill>
                <a:effectLst/>
                <a:uLnTx/>
                <a:uFillTx/>
                <a:latin typeface="Calibri" panose="020F0502020204030204"/>
                <a:ea typeface="+mn-ea"/>
                <a:cs typeface="+mn-cs"/>
              </a:rPr>
              <a:t>Dagenham studios – barking &amp; dagenham</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0988354"/>
      </p:ext>
    </p:extLst>
  </p:cSld>
  <p:clrMapOvr>
    <a:masterClrMapping/>
  </p:clrMapOvr>
  <mc:AlternateContent xmlns:mc="http://schemas.openxmlformats.org/markup-compatibility/2006" xmlns:p14="http://schemas.microsoft.com/office/powerpoint/2010/main">
    <mc:Choice Requires="p14">
      <p:transition spd="slow" p14:dur="2000" advTm="156836"/>
    </mc:Choice>
    <mc:Fallback xmlns="">
      <p:transition spd="slow" advTm="156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D66814-CE1B-2043-8C1D-1EFF9245CC25}"/>
              </a:ext>
            </a:extLst>
          </p:cNvPr>
          <p:cNvSpPr txBox="1"/>
          <p:nvPr/>
        </p:nvSpPr>
        <p:spPr>
          <a:xfrm>
            <a:off x="2319866" y="190344"/>
            <a:ext cx="575204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What impact has Covid-19 had? </a:t>
            </a:r>
          </a:p>
        </p:txBody>
      </p:sp>
      <p:pic>
        <p:nvPicPr>
          <p:cNvPr id="4" name="Picture 3">
            <a:extLst>
              <a:ext uri="{FF2B5EF4-FFF2-40B4-BE49-F238E27FC236}">
                <a16:creationId xmlns:a16="http://schemas.microsoft.com/office/drawing/2014/main" id="{779FE094-A895-4544-AD89-3C09673427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71913" y="436199"/>
            <a:ext cx="3597319" cy="5060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Audio 3">
            <a:hlinkClick r:id="" action="ppaction://media"/>
            <a:extLst>
              <a:ext uri="{FF2B5EF4-FFF2-40B4-BE49-F238E27FC236}">
                <a16:creationId xmlns:a16="http://schemas.microsoft.com/office/drawing/2014/main" id="{4BF20AF2-32CB-C14B-ADF4-CC57E54F75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6" name="Graphic 1" descr="Questions">
            <a:extLst>
              <a:ext uri="{FF2B5EF4-FFF2-40B4-BE49-F238E27FC236}">
                <a16:creationId xmlns:a16="http://schemas.microsoft.com/office/drawing/2014/main" id="{FE4CF2CA-0488-5947-91F3-2273E71CB4AC}"/>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94356" y="2167969"/>
            <a:ext cx="2743200" cy="2933700"/>
          </a:xfrm>
          <a:prstGeom prst="rect">
            <a:avLst/>
          </a:prstGeom>
        </p:spPr>
      </p:pic>
      <p:grpSp>
        <p:nvGrpSpPr>
          <p:cNvPr id="12" name="Group 11">
            <a:extLst>
              <a:ext uri="{FF2B5EF4-FFF2-40B4-BE49-F238E27FC236}">
                <a16:creationId xmlns:a16="http://schemas.microsoft.com/office/drawing/2014/main" id="{688A9E97-6E79-2B44-A8E8-5A3FA56A4190}"/>
              </a:ext>
            </a:extLst>
          </p:cNvPr>
          <p:cNvGrpSpPr/>
          <p:nvPr/>
        </p:nvGrpSpPr>
        <p:grpSpPr>
          <a:xfrm>
            <a:off x="4019871" y="2167969"/>
            <a:ext cx="2776218" cy="1263951"/>
            <a:chOff x="3820404" y="1880325"/>
            <a:chExt cx="2776218" cy="1263951"/>
          </a:xfrm>
        </p:grpSpPr>
        <p:sp>
          <p:nvSpPr>
            <p:cNvPr id="7" name="Rectangle 6">
              <a:extLst>
                <a:ext uri="{FF2B5EF4-FFF2-40B4-BE49-F238E27FC236}">
                  <a16:creationId xmlns:a16="http://schemas.microsoft.com/office/drawing/2014/main" id="{902617D5-EC10-1347-9498-D8FBD6A27534}"/>
                </a:ext>
              </a:extLst>
            </p:cNvPr>
            <p:cNvSpPr/>
            <p:nvPr/>
          </p:nvSpPr>
          <p:spPr>
            <a:xfrm>
              <a:off x="5195889" y="2067058"/>
              <a:ext cx="1400733" cy="1077218"/>
            </a:xfrm>
            <a:prstGeom prst="rect">
              <a:avLst/>
            </a:prstGeom>
            <a:ln>
              <a:noFill/>
            </a:ln>
          </p:spPr>
          <p:txBody>
            <a:bodyPr wrap="square">
              <a:spAutoFit/>
            </a:bodyPr>
            <a:lstStyle/>
            <a:p>
              <a:r>
                <a:rPr lang="en-GB" sz="3200" b="1" dirty="0">
                  <a:solidFill>
                    <a:schemeClr val="accent6"/>
                  </a:solidFill>
                </a:rPr>
                <a:t>Live events</a:t>
              </a:r>
              <a:endParaRPr lang="en-GB" sz="3200" dirty="0">
                <a:solidFill>
                  <a:schemeClr val="accent6"/>
                </a:solidFill>
              </a:endParaRPr>
            </a:p>
          </p:txBody>
        </p:sp>
        <p:pic>
          <p:nvPicPr>
            <p:cNvPr id="9" name="Graphic 8" descr="Downward trend">
              <a:extLst>
                <a:ext uri="{FF2B5EF4-FFF2-40B4-BE49-F238E27FC236}">
                  <a16:creationId xmlns:a16="http://schemas.microsoft.com/office/drawing/2014/main" id="{53D32F48-0E0C-A34D-AA71-5A578835E4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0404" y="1880325"/>
              <a:ext cx="1263951" cy="1263951"/>
            </a:xfrm>
            <a:prstGeom prst="rect">
              <a:avLst/>
            </a:prstGeom>
          </p:spPr>
        </p:pic>
      </p:grpSp>
      <p:grpSp>
        <p:nvGrpSpPr>
          <p:cNvPr id="14" name="Group 13">
            <a:extLst>
              <a:ext uri="{FF2B5EF4-FFF2-40B4-BE49-F238E27FC236}">
                <a16:creationId xmlns:a16="http://schemas.microsoft.com/office/drawing/2014/main" id="{1926A506-B7FE-4B40-B0D5-D653CCD6C437}"/>
              </a:ext>
            </a:extLst>
          </p:cNvPr>
          <p:cNvGrpSpPr/>
          <p:nvPr/>
        </p:nvGrpSpPr>
        <p:grpSpPr>
          <a:xfrm>
            <a:off x="4019871" y="3642731"/>
            <a:ext cx="3633996" cy="1263951"/>
            <a:chOff x="4019871" y="3490334"/>
            <a:chExt cx="3633996" cy="1263951"/>
          </a:xfrm>
        </p:grpSpPr>
        <p:pic>
          <p:nvPicPr>
            <p:cNvPr id="11" name="Graphic 10" descr="Upward trend">
              <a:extLst>
                <a:ext uri="{FF2B5EF4-FFF2-40B4-BE49-F238E27FC236}">
                  <a16:creationId xmlns:a16="http://schemas.microsoft.com/office/drawing/2014/main" id="{D3B68E49-537A-CA44-BFA1-FEFB50E166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19871" y="3490334"/>
              <a:ext cx="1263951" cy="1263951"/>
            </a:xfrm>
            <a:prstGeom prst="rect">
              <a:avLst/>
            </a:prstGeom>
          </p:spPr>
        </p:pic>
        <p:sp>
          <p:nvSpPr>
            <p:cNvPr id="13" name="Rectangle 12">
              <a:extLst>
                <a:ext uri="{FF2B5EF4-FFF2-40B4-BE49-F238E27FC236}">
                  <a16:creationId xmlns:a16="http://schemas.microsoft.com/office/drawing/2014/main" id="{C729AAB7-55C0-5643-AF3B-EB2EA1DFD56B}"/>
                </a:ext>
              </a:extLst>
            </p:cNvPr>
            <p:cNvSpPr/>
            <p:nvPr/>
          </p:nvSpPr>
          <p:spPr>
            <a:xfrm>
              <a:off x="5395356" y="3583700"/>
              <a:ext cx="2258511" cy="1077218"/>
            </a:xfrm>
            <a:prstGeom prst="rect">
              <a:avLst/>
            </a:prstGeom>
            <a:ln>
              <a:noFill/>
            </a:ln>
          </p:spPr>
          <p:txBody>
            <a:bodyPr wrap="square">
              <a:spAutoFit/>
            </a:bodyPr>
            <a:lstStyle/>
            <a:p>
              <a:r>
                <a:rPr lang="en-GB" sz="3200" b="1" dirty="0">
                  <a:solidFill>
                    <a:schemeClr val="accent6"/>
                  </a:solidFill>
                </a:rPr>
                <a:t>Virtual experiences</a:t>
              </a:r>
              <a:endParaRPr lang="en-GB" sz="3200" dirty="0">
                <a:solidFill>
                  <a:schemeClr val="accent6"/>
                </a:solidFill>
              </a:endParaRPr>
            </a:p>
          </p:txBody>
        </p:sp>
      </p:grpSp>
    </p:spTree>
    <p:extLst>
      <p:ext uri="{BB962C8B-B14F-4D97-AF65-F5344CB8AC3E}">
        <p14:creationId xmlns:p14="http://schemas.microsoft.com/office/powerpoint/2010/main" val="2817895343"/>
      </p:ext>
    </p:extLst>
  </p:cSld>
  <p:clrMapOvr>
    <a:masterClrMapping/>
  </p:clrMapOvr>
  <mc:AlternateContent xmlns:mc="http://schemas.openxmlformats.org/markup-compatibility/2006" xmlns:p14="http://schemas.microsoft.com/office/powerpoint/2010/main">
    <mc:Choice Requires="p14">
      <p:transition spd="slow" p14:dur="2000" advTm="115000"/>
    </mc:Choice>
    <mc:Fallback xmlns="">
      <p:transition spd="slow" advTm="1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877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D9F57A-992B-BD44-BF77-C6C6C98E2D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0235" y="863542"/>
            <a:ext cx="2005023" cy="2842137"/>
          </a:xfrm>
          <a:prstGeom prst="rect">
            <a:avLst/>
          </a:prstGeom>
        </p:spPr>
      </p:pic>
      <p:pic>
        <p:nvPicPr>
          <p:cNvPr id="3" name="Picture 2" descr="Virtual Youth Orchestra invited to record national TV news themes - MUSIC:ED">
            <a:extLst>
              <a:ext uri="{FF2B5EF4-FFF2-40B4-BE49-F238E27FC236}">
                <a16:creationId xmlns:a16="http://schemas.microsoft.com/office/drawing/2014/main" id="{D725D845-F7FE-9340-9CFB-75F58EB6CE01}"/>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477046" y="4017764"/>
            <a:ext cx="3128212" cy="16109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2B5852A-8A55-7743-86D5-EBBC6940D40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66883" y="1383176"/>
            <a:ext cx="3977715" cy="1775461"/>
          </a:xfrm>
          <a:prstGeom prst="rect">
            <a:avLst/>
          </a:prstGeom>
        </p:spPr>
      </p:pic>
      <p:pic>
        <p:nvPicPr>
          <p:cNvPr id="5" name="Picture 4">
            <a:extLst>
              <a:ext uri="{FF2B5EF4-FFF2-40B4-BE49-F238E27FC236}">
                <a16:creationId xmlns:a16="http://schemas.microsoft.com/office/drawing/2014/main" id="{BD0B3C9A-C848-A04C-AB44-907A9FD6D24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318258" y="1229320"/>
            <a:ext cx="2959101" cy="17754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B19724-4174-7848-8DDB-24E683053C6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318259" y="3267695"/>
            <a:ext cx="2959101" cy="2360985"/>
          </a:xfrm>
          <a:prstGeom prst="rect">
            <a:avLst/>
          </a:prstGeom>
        </p:spPr>
      </p:pic>
      <p:pic>
        <p:nvPicPr>
          <p:cNvPr id="7" name="Picture 8" descr="Museum of London branding brand identity logo design coley porter bell agency">
            <a:extLst>
              <a:ext uri="{FF2B5EF4-FFF2-40B4-BE49-F238E27FC236}">
                <a16:creationId xmlns:a16="http://schemas.microsoft.com/office/drawing/2014/main" id="{46FC70CE-EFA9-C34F-A5DC-2114BB0086F3}"/>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4866883" y="3314680"/>
            <a:ext cx="2959101" cy="2353466"/>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8073259"/>
      </p:ext>
    </p:extLst>
  </p:cSld>
  <p:clrMapOvr>
    <a:masterClrMapping/>
  </p:clrMapOvr>
  <mc:AlternateContent xmlns:mc="http://schemas.openxmlformats.org/markup-compatibility/2006" xmlns:p14="http://schemas.microsoft.com/office/powerpoint/2010/main">
    <mc:Choice Requires="p14">
      <p:transition spd="slow" p14:dur="2000" advTm="115743"/>
    </mc:Choice>
    <mc:Fallback xmlns="">
      <p:transition spd="slow" advTm="11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CF83A-2DB0-294B-A814-37633D22AF5C}"/>
              </a:ext>
            </a:extLst>
          </p:cNvPr>
          <p:cNvSpPr txBox="1">
            <a:spLocks/>
          </p:cNvSpPr>
          <p:nvPr/>
        </p:nvSpPr>
        <p:spPr>
          <a:xfrm>
            <a:off x="2079215" y="326659"/>
            <a:ext cx="1094232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C0115B"/>
                </a:solidFill>
                <a:latin typeface="+mn-lt"/>
              </a:rPr>
              <a:t>Arts and Culture: </a:t>
            </a:r>
          </a:p>
          <a:p>
            <a:r>
              <a:rPr lang="en-GB" sz="3600" b="1" dirty="0">
                <a:solidFill>
                  <a:schemeClr val="accent6"/>
                </a:solidFill>
              </a:rPr>
              <a:t>more important to people now than ever</a:t>
            </a:r>
          </a:p>
          <a:p>
            <a:endParaRPr lang="en-GB" sz="4800" b="1" dirty="0">
              <a:solidFill>
                <a:srgbClr val="C0115B"/>
              </a:solidFill>
              <a:latin typeface="+mn-lt"/>
            </a:endParaRPr>
          </a:p>
        </p:txBody>
      </p:sp>
      <p:pic>
        <p:nvPicPr>
          <p:cNvPr id="5" name="Graphic 4" descr="Theatre">
            <a:extLst>
              <a:ext uri="{FF2B5EF4-FFF2-40B4-BE49-F238E27FC236}">
                <a16:creationId xmlns:a16="http://schemas.microsoft.com/office/drawing/2014/main" id="{A31DC880-5EB1-5348-A5FF-1F0C81E32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3380" y="2735167"/>
            <a:ext cx="914400" cy="914400"/>
          </a:xfrm>
          <a:prstGeom prst="rect">
            <a:avLst/>
          </a:prstGeom>
        </p:spPr>
      </p:pic>
      <p:pic>
        <p:nvPicPr>
          <p:cNvPr id="7" name="Graphic 6" descr="Drama">
            <a:extLst>
              <a:ext uri="{FF2B5EF4-FFF2-40B4-BE49-F238E27FC236}">
                <a16:creationId xmlns:a16="http://schemas.microsoft.com/office/drawing/2014/main" id="{1BC25B61-E090-EA4B-86C5-2E46599EFC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701" y="4440604"/>
            <a:ext cx="914400" cy="914400"/>
          </a:xfrm>
          <a:prstGeom prst="rect">
            <a:avLst/>
          </a:prstGeom>
        </p:spPr>
      </p:pic>
      <p:pic>
        <p:nvPicPr>
          <p:cNvPr id="9" name="Graphic 8" descr="Drum set">
            <a:extLst>
              <a:ext uri="{FF2B5EF4-FFF2-40B4-BE49-F238E27FC236}">
                <a16:creationId xmlns:a16="http://schemas.microsoft.com/office/drawing/2014/main" id="{0D956FEE-1BFE-D149-9026-0EFF9E4242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0975" y="1617422"/>
            <a:ext cx="914400" cy="914400"/>
          </a:xfrm>
          <a:prstGeom prst="rect">
            <a:avLst/>
          </a:prstGeom>
        </p:spPr>
      </p:pic>
      <p:pic>
        <p:nvPicPr>
          <p:cNvPr id="13" name="Graphic 12" descr="Family with two children">
            <a:extLst>
              <a:ext uri="{FF2B5EF4-FFF2-40B4-BE49-F238E27FC236}">
                <a16:creationId xmlns:a16="http://schemas.microsoft.com/office/drawing/2014/main" id="{8B76D47D-5CE2-D84F-9153-BA41685A91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466679" y="2047502"/>
            <a:ext cx="914400" cy="914400"/>
          </a:xfrm>
          <a:prstGeom prst="rect">
            <a:avLst/>
          </a:prstGeom>
        </p:spPr>
      </p:pic>
      <p:pic>
        <p:nvPicPr>
          <p:cNvPr id="19" name="Graphic 18" descr="Group success">
            <a:extLst>
              <a:ext uri="{FF2B5EF4-FFF2-40B4-BE49-F238E27FC236}">
                <a16:creationId xmlns:a16="http://schemas.microsoft.com/office/drawing/2014/main" id="{2653F138-16C3-9241-A9D5-166AD1B7F4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91570" y="4380763"/>
            <a:ext cx="914400" cy="914400"/>
          </a:xfrm>
          <a:prstGeom prst="rect">
            <a:avLst/>
          </a:prstGeom>
        </p:spPr>
      </p:pic>
      <p:pic>
        <p:nvPicPr>
          <p:cNvPr id="20" name="Graphic 19" descr="Family with two children">
            <a:extLst>
              <a:ext uri="{FF2B5EF4-FFF2-40B4-BE49-F238E27FC236}">
                <a16:creationId xmlns:a16="http://schemas.microsoft.com/office/drawing/2014/main" id="{8714284B-F520-E340-A5F0-A7D7F53799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579649" y="3958478"/>
            <a:ext cx="914400" cy="914400"/>
          </a:xfrm>
          <a:prstGeom prst="rect">
            <a:avLst/>
          </a:prstGeom>
        </p:spPr>
      </p:pic>
      <p:pic>
        <p:nvPicPr>
          <p:cNvPr id="22" name="Graphic 21" descr="Dance">
            <a:extLst>
              <a:ext uri="{FF2B5EF4-FFF2-40B4-BE49-F238E27FC236}">
                <a16:creationId xmlns:a16="http://schemas.microsoft.com/office/drawing/2014/main" id="{398633DC-6202-2B4A-977D-7F7E9A646FC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17544" y="4726281"/>
            <a:ext cx="914400" cy="914400"/>
          </a:xfrm>
          <a:prstGeom prst="rect">
            <a:avLst/>
          </a:prstGeom>
        </p:spPr>
      </p:pic>
      <p:pic>
        <p:nvPicPr>
          <p:cNvPr id="24" name="Graphic 23" descr="Universal Access">
            <a:extLst>
              <a:ext uri="{FF2B5EF4-FFF2-40B4-BE49-F238E27FC236}">
                <a16:creationId xmlns:a16="http://schemas.microsoft.com/office/drawing/2014/main" id="{A966B063-2212-7342-87C5-B09DA7B76F5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3945" y="1930732"/>
            <a:ext cx="1084748" cy="1084748"/>
          </a:xfrm>
          <a:prstGeom prst="rect">
            <a:avLst/>
          </a:prstGeom>
        </p:spPr>
      </p:pic>
      <p:pic>
        <p:nvPicPr>
          <p:cNvPr id="26" name="Graphic 25" descr="Child with balloon">
            <a:extLst>
              <a:ext uri="{FF2B5EF4-FFF2-40B4-BE49-F238E27FC236}">
                <a16:creationId xmlns:a16="http://schemas.microsoft.com/office/drawing/2014/main" id="{AD5F5EF6-78DF-6A47-9569-8DCDD5A99C5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550375" y="2735167"/>
            <a:ext cx="1241466" cy="1241466"/>
          </a:xfrm>
          <a:prstGeom prst="rect">
            <a:avLst/>
          </a:prstGeom>
        </p:spPr>
      </p:pic>
      <p:pic>
        <p:nvPicPr>
          <p:cNvPr id="28" name="Graphic 27" descr="Woman with stroller">
            <a:extLst>
              <a:ext uri="{FF2B5EF4-FFF2-40B4-BE49-F238E27FC236}">
                <a16:creationId xmlns:a16="http://schemas.microsoft.com/office/drawing/2014/main" id="{61555165-78ED-1548-8500-D97FB88C7E0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838279" y="3147827"/>
            <a:ext cx="914400" cy="914400"/>
          </a:xfrm>
          <a:prstGeom prst="rect">
            <a:avLst/>
          </a:prstGeom>
        </p:spPr>
      </p:pic>
      <p:pic>
        <p:nvPicPr>
          <p:cNvPr id="30" name="Graphic 29" descr="Man and woman">
            <a:extLst>
              <a:ext uri="{FF2B5EF4-FFF2-40B4-BE49-F238E27FC236}">
                <a16:creationId xmlns:a16="http://schemas.microsoft.com/office/drawing/2014/main" id="{0C1FF34C-9572-E247-9BE0-FBD4DEAEFC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60838" y="3294857"/>
            <a:ext cx="914400" cy="914400"/>
          </a:xfrm>
          <a:prstGeom prst="rect">
            <a:avLst/>
          </a:prstGeom>
        </p:spPr>
      </p:pic>
      <p:pic>
        <p:nvPicPr>
          <p:cNvPr id="32" name="Graphic 31" descr="Two Men">
            <a:extLst>
              <a:ext uri="{FF2B5EF4-FFF2-40B4-BE49-F238E27FC236}">
                <a16:creationId xmlns:a16="http://schemas.microsoft.com/office/drawing/2014/main" id="{D29C4FC9-7874-7340-8781-516A41C92C7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870549" y="4897804"/>
            <a:ext cx="914400" cy="914400"/>
          </a:xfrm>
          <a:prstGeom prst="rect">
            <a:avLst/>
          </a:prstGeom>
        </p:spPr>
      </p:pic>
      <p:pic>
        <p:nvPicPr>
          <p:cNvPr id="34" name="Graphic 33" descr="Two women">
            <a:extLst>
              <a:ext uri="{FF2B5EF4-FFF2-40B4-BE49-F238E27FC236}">
                <a16:creationId xmlns:a16="http://schemas.microsoft.com/office/drawing/2014/main" id="{7F0B8D4B-DB45-DF4A-8BF4-55E9F3ABF78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454647" y="1778144"/>
            <a:ext cx="914400" cy="914400"/>
          </a:xfrm>
          <a:prstGeom prst="rect">
            <a:avLst/>
          </a:prstGeom>
        </p:spPr>
      </p:pic>
      <p:pic>
        <p:nvPicPr>
          <p:cNvPr id="36" name="Graphic 35" descr="Internet">
            <a:extLst>
              <a:ext uri="{FF2B5EF4-FFF2-40B4-BE49-F238E27FC236}">
                <a16:creationId xmlns:a16="http://schemas.microsoft.com/office/drawing/2014/main" id="{4010B913-9A4C-1840-8AEE-664DCE1172F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227839" y="4209257"/>
            <a:ext cx="914400" cy="914400"/>
          </a:xfrm>
          <a:prstGeom prst="rect">
            <a:avLst/>
          </a:prstGeom>
        </p:spPr>
      </p:pic>
      <p:pic>
        <p:nvPicPr>
          <p:cNvPr id="38" name="Graphic 37" descr="Television">
            <a:extLst>
              <a:ext uri="{FF2B5EF4-FFF2-40B4-BE49-F238E27FC236}">
                <a16:creationId xmlns:a16="http://schemas.microsoft.com/office/drawing/2014/main" id="{D4F40189-126F-0342-AFEA-EC3106B2C75F}"/>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147814" y="3536502"/>
            <a:ext cx="914400" cy="914400"/>
          </a:xfrm>
          <a:prstGeom prst="rect">
            <a:avLst/>
          </a:prstGeom>
        </p:spPr>
      </p:pic>
      <p:pic>
        <p:nvPicPr>
          <p:cNvPr id="40" name="Graphic 39" descr="Popcorn">
            <a:extLst>
              <a:ext uri="{FF2B5EF4-FFF2-40B4-BE49-F238E27FC236}">
                <a16:creationId xmlns:a16="http://schemas.microsoft.com/office/drawing/2014/main" id="{693788B3-2270-4B4B-B794-9F296CE2FD59}"/>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2129786" y="2962264"/>
            <a:ext cx="914400" cy="914400"/>
          </a:xfrm>
          <a:prstGeom prst="rect">
            <a:avLst/>
          </a:prstGeom>
        </p:spPr>
      </p:pic>
      <p:pic>
        <p:nvPicPr>
          <p:cNvPr id="42" name="Graphic 41" descr="DJ">
            <a:extLst>
              <a:ext uri="{FF2B5EF4-FFF2-40B4-BE49-F238E27FC236}">
                <a16:creationId xmlns:a16="http://schemas.microsoft.com/office/drawing/2014/main" id="{90251A75-ED8E-4248-87B6-D7A29BE4EB76}"/>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0845197" y="1640136"/>
            <a:ext cx="914400" cy="914400"/>
          </a:xfrm>
          <a:prstGeom prst="rect">
            <a:avLst/>
          </a:prstGeom>
        </p:spPr>
      </p:pic>
      <p:pic>
        <p:nvPicPr>
          <p:cNvPr id="44" name="Graphic 43" descr="Headphones">
            <a:extLst>
              <a:ext uri="{FF2B5EF4-FFF2-40B4-BE49-F238E27FC236}">
                <a16:creationId xmlns:a16="http://schemas.microsoft.com/office/drawing/2014/main" id="{443BBA1C-F374-B04A-9249-46E0913CDE6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2466896" y="1591146"/>
            <a:ext cx="914400" cy="914400"/>
          </a:xfrm>
          <a:prstGeom prst="rect">
            <a:avLst/>
          </a:prstGeom>
        </p:spPr>
      </p:pic>
      <p:pic>
        <p:nvPicPr>
          <p:cNvPr id="46" name="Graphic 45" descr="Microphone">
            <a:extLst>
              <a:ext uri="{FF2B5EF4-FFF2-40B4-BE49-F238E27FC236}">
                <a16:creationId xmlns:a16="http://schemas.microsoft.com/office/drawing/2014/main" id="{89BB25A7-FCBC-4D4E-9052-887B3553B833}"/>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726853" y="4597714"/>
            <a:ext cx="914400" cy="914400"/>
          </a:xfrm>
          <a:prstGeom prst="rect">
            <a:avLst/>
          </a:prstGeom>
        </p:spPr>
      </p:pic>
      <p:pic>
        <p:nvPicPr>
          <p:cNvPr id="48" name="Graphic 47" descr="Dancing">
            <a:extLst>
              <a:ext uri="{FF2B5EF4-FFF2-40B4-BE49-F238E27FC236}">
                <a16:creationId xmlns:a16="http://schemas.microsoft.com/office/drawing/2014/main" id="{45880F91-0417-7D41-B2B8-B4944D925BBD}"/>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727226" y="2837657"/>
            <a:ext cx="914400" cy="914400"/>
          </a:xfrm>
          <a:prstGeom prst="rect">
            <a:avLst/>
          </a:prstGeom>
        </p:spPr>
      </p:pic>
      <p:pic>
        <p:nvPicPr>
          <p:cNvPr id="50" name="Graphic 49" descr="Artist">
            <a:extLst>
              <a:ext uri="{FF2B5EF4-FFF2-40B4-BE49-F238E27FC236}">
                <a16:creationId xmlns:a16="http://schemas.microsoft.com/office/drawing/2014/main" id="{EC1CAA86-1135-1C4F-8209-BCA12B566A5D}"/>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881692" y="4483065"/>
            <a:ext cx="914400" cy="9144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2169136"/>
      </p:ext>
    </p:extLst>
  </p:cSld>
  <p:clrMapOvr>
    <a:masterClrMapping/>
  </p:clrMapOvr>
  <mc:AlternateContent xmlns:mc="http://schemas.openxmlformats.org/markup-compatibility/2006" xmlns:p14="http://schemas.microsoft.com/office/powerpoint/2010/main">
    <mc:Choice Requires="p14">
      <p:transition spd="slow" p14:dur="2000" advTm="84360"/>
    </mc:Choice>
    <mc:Fallback xmlns="">
      <p:transition spd="slow" advTm="84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45CEFD-99D5-F948-A62E-73A12154FF10}"/>
              </a:ext>
            </a:extLst>
          </p:cNvPr>
          <p:cNvSpPr txBox="1">
            <a:spLocks/>
          </p:cNvSpPr>
          <p:nvPr/>
        </p:nvSpPr>
        <p:spPr>
          <a:xfrm>
            <a:off x="418260" y="678868"/>
            <a:ext cx="4351328" cy="45027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4800" b="1" i="1" dirty="0">
                <a:solidFill>
                  <a:schemeClr val="accent6"/>
                </a:solidFill>
                <a:latin typeface="+mn-lt"/>
              </a:rPr>
              <a:t>What might </a:t>
            </a:r>
            <a:r>
              <a:rPr lang="en-GB" sz="4800" b="1" i="1" dirty="0">
                <a:solidFill>
                  <a:srgbClr val="DD3169"/>
                </a:solidFill>
                <a:latin typeface="+mn-lt"/>
              </a:rPr>
              <a:t>the </a:t>
            </a:r>
            <a:r>
              <a:rPr lang="en-GB" sz="4800" b="1" i="1" dirty="0">
                <a:solidFill>
                  <a:schemeClr val="accent6"/>
                </a:solidFill>
                <a:latin typeface="+mn-lt"/>
              </a:rPr>
              <a:t>recovery</a:t>
            </a:r>
            <a:r>
              <a:rPr lang="en-GB" sz="4800" b="1" i="1" dirty="0">
                <a:solidFill>
                  <a:srgbClr val="DD3169"/>
                </a:solidFill>
                <a:latin typeface="+mn-lt"/>
              </a:rPr>
              <a:t> of the cultural and heritage sector </a:t>
            </a:r>
            <a:r>
              <a:rPr lang="en-GB" sz="4800" b="1" i="1" dirty="0">
                <a:solidFill>
                  <a:schemeClr val="accent6"/>
                </a:solidFill>
                <a:latin typeface="+mn-lt"/>
              </a:rPr>
              <a:t>look like?</a:t>
            </a:r>
          </a:p>
        </p:txBody>
      </p:sp>
      <p:grpSp>
        <p:nvGrpSpPr>
          <p:cNvPr id="4" name="Group 3">
            <a:extLst>
              <a:ext uri="{FF2B5EF4-FFF2-40B4-BE49-F238E27FC236}">
                <a16:creationId xmlns:a16="http://schemas.microsoft.com/office/drawing/2014/main" id="{EFA215DD-B4CD-6E46-AB07-583BD788B0B3}"/>
              </a:ext>
            </a:extLst>
          </p:cNvPr>
          <p:cNvGrpSpPr/>
          <p:nvPr/>
        </p:nvGrpSpPr>
        <p:grpSpPr>
          <a:xfrm>
            <a:off x="8484338" y="557660"/>
            <a:ext cx="2164956" cy="2821552"/>
            <a:chOff x="9384632" y="866679"/>
            <a:chExt cx="2164956" cy="2821552"/>
          </a:xfrm>
        </p:grpSpPr>
        <p:pic>
          <p:nvPicPr>
            <p:cNvPr id="5" name="Picture 4" descr="Information on Coronavirus (COVID-19) | Clitheroe Royal Grammar School">
              <a:extLst>
                <a:ext uri="{FF2B5EF4-FFF2-40B4-BE49-F238E27FC236}">
                  <a16:creationId xmlns:a16="http://schemas.microsoft.com/office/drawing/2014/main" id="{A0A4E988-6497-CF4E-A252-6A6DCD25F5F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84632" y="866679"/>
              <a:ext cx="2164956" cy="21649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3268CFA-88F8-3949-82A6-FC2C11A4755B}"/>
                </a:ext>
              </a:extLst>
            </p:cNvPr>
            <p:cNvSpPr txBox="1"/>
            <p:nvPr/>
          </p:nvSpPr>
          <p:spPr>
            <a:xfrm>
              <a:off x="9384632" y="2980345"/>
              <a:ext cx="2164956" cy="707886"/>
            </a:xfrm>
            <a:prstGeom prst="rect">
              <a:avLst/>
            </a:prstGeom>
            <a:solidFill>
              <a:schemeClr val="tx1"/>
            </a:solidFill>
          </p:spPr>
          <p:txBody>
            <a:bodyPr wrap="square" rtlCol="0">
              <a:spAutoFit/>
            </a:bodyPr>
            <a:lstStyle/>
            <a:p>
              <a:pPr algn="ctr"/>
              <a:r>
                <a:rPr lang="en-US" sz="4000" b="1" dirty="0">
                  <a:solidFill>
                    <a:schemeClr val="bg1"/>
                  </a:solidFill>
                </a:rPr>
                <a:t>+£1.57bn</a:t>
              </a:r>
            </a:p>
          </p:txBody>
        </p:sp>
      </p:grpSp>
      <p:pic>
        <p:nvPicPr>
          <p:cNvPr id="7" name="Picture 6" descr="Arts Council England withdraws funding from 58 organisations, including  charities | Third Sector">
            <a:extLst>
              <a:ext uri="{FF2B5EF4-FFF2-40B4-BE49-F238E27FC236}">
                <a16:creationId xmlns:a16="http://schemas.microsoft.com/office/drawing/2014/main" id="{0E50F65C-EC63-F44C-B1B5-9E256071E133}"/>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5820" t="2954" r="16608" b="4261"/>
          <a:stretch/>
        </p:blipFill>
        <p:spPr bwMode="auto">
          <a:xfrm>
            <a:off x="7447041" y="3549323"/>
            <a:ext cx="2126962" cy="19435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3268CFA-88F8-3949-82A6-FC2C11A4755B}"/>
              </a:ext>
            </a:extLst>
          </p:cNvPr>
          <p:cNvSpPr txBox="1"/>
          <p:nvPr/>
        </p:nvSpPr>
        <p:spPr>
          <a:xfrm>
            <a:off x="9593000" y="3553886"/>
            <a:ext cx="2180740" cy="1938992"/>
          </a:xfrm>
          <a:prstGeom prst="rect">
            <a:avLst/>
          </a:prstGeom>
          <a:solidFill>
            <a:schemeClr val="tx1"/>
          </a:solidFill>
        </p:spPr>
        <p:txBody>
          <a:bodyPr wrap="square" rtlCol="0">
            <a:spAutoFit/>
          </a:bodyPr>
          <a:lstStyle/>
          <a:p>
            <a:pPr algn="ctr"/>
            <a:r>
              <a:rPr lang="en-US" sz="4000" b="1" dirty="0">
                <a:solidFill>
                  <a:schemeClr val="bg1"/>
                </a:solidFill>
              </a:rPr>
              <a:t>&gt; £18m</a:t>
            </a:r>
          </a:p>
          <a:p>
            <a:pPr algn="ctr"/>
            <a:r>
              <a:rPr lang="en-US" sz="4000" b="1" dirty="0">
                <a:solidFill>
                  <a:schemeClr val="bg1"/>
                </a:solidFill>
              </a:rPr>
              <a:t>&amp;</a:t>
            </a:r>
          </a:p>
          <a:p>
            <a:pPr algn="ctr"/>
            <a:r>
              <a:rPr lang="en-US" sz="4000" b="1" dirty="0">
                <a:solidFill>
                  <a:schemeClr val="bg1"/>
                </a:solidFill>
              </a:rPr>
              <a:t>+ £2m </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pic>
        <p:nvPicPr>
          <p:cNvPr id="10" name="Graphic 1" descr="Questions">
            <a:extLst>
              <a:ext uri="{FF2B5EF4-FFF2-40B4-BE49-F238E27FC236}">
                <a16:creationId xmlns:a16="http://schemas.microsoft.com/office/drawing/2014/main" id="{1F1FEBD2-6487-4C47-93CA-C0ECA7964884}"/>
              </a:ext>
            </a:extLst>
          </p:cNvPr>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724400" y="1163872"/>
            <a:ext cx="2743200" cy="2933700"/>
          </a:xfrm>
          <a:prstGeom prst="rect">
            <a:avLst/>
          </a:prstGeom>
        </p:spPr>
      </p:pic>
    </p:spTree>
    <p:custDataLst>
      <p:tags r:id="rId1"/>
    </p:custDataLst>
    <p:extLst>
      <p:ext uri="{BB962C8B-B14F-4D97-AF65-F5344CB8AC3E}">
        <p14:creationId xmlns:p14="http://schemas.microsoft.com/office/powerpoint/2010/main" val="4065786509"/>
      </p:ext>
    </p:extLst>
  </p:cSld>
  <p:clrMapOvr>
    <a:masterClrMapping/>
  </p:clrMapOvr>
  <mc:AlternateContent xmlns:mc="http://schemas.openxmlformats.org/markup-compatibility/2006" xmlns:p14="http://schemas.microsoft.com/office/powerpoint/2010/main">
    <mc:Choice Requires="p14">
      <p:transition spd="slow" p14:dur="2000" advTm="23217"/>
    </mc:Choice>
    <mc:Fallback xmlns="">
      <p:transition spd="slow" advTm="2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A45CEFD-99D5-F948-A62E-73A12154FF10}"/>
              </a:ext>
            </a:extLst>
          </p:cNvPr>
          <p:cNvSpPr txBox="1">
            <a:spLocks/>
          </p:cNvSpPr>
          <p:nvPr/>
        </p:nvSpPr>
        <p:spPr>
          <a:xfrm>
            <a:off x="2064649" y="220133"/>
            <a:ext cx="4926236" cy="90555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4800" b="1" dirty="0">
                <a:solidFill>
                  <a:srgbClr val="C0115B"/>
                </a:solidFill>
                <a:latin typeface="+mn-lt"/>
              </a:rPr>
              <a:t>After Class Task</a:t>
            </a:r>
          </a:p>
        </p:txBody>
      </p:sp>
      <p:pic>
        <p:nvPicPr>
          <p:cNvPr id="8" name="Picture 7"/>
          <p:cNvPicPr>
            <a:picLocks noChangeAspect="1"/>
          </p:cNvPicPr>
          <p:nvPr/>
        </p:nvPicPr>
        <p:blipFill>
          <a:blip r:embed="rId5"/>
          <a:stretch>
            <a:fillRect/>
          </a:stretch>
        </p:blipFill>
        <p:spPr>
          <a:xfrm>
            <a:off x="7615237" y="887663"/>
            <a:ext cx="3819525" cy="4600575"/>
          </a:xfrm>
          <a:prstGeom prst="rect">
            <a:avLst/>
          </a:prstGeom>
        </p:spPr>
      </p:pic>
      <p:sp>
        <p:nvSpPr>
          <p:cNvPr id="9" name="TextBox 8"/>
          <p:cNvSpPr txBox="1"/>
          <p:nvPr/>
        </p:nvSpPr>
        <p:spPr>
          <a:xfrm>
            <a:off x="3751288" y="1463040"/>
            <a:ext cx="3324397" cy="3785652"/>
          </a:xfrm>
          <a:prstGeom prst="rect">
            <a:avLst/>
          </a:prstGeom>
          <a:noFill/>
        </p:spPr>
        <p:txBody>
          <a:bodyPr wrap="square" rtlCol="0">
            <a:spAutoFit/>
          </a:bodyPr>
          <a:lstStyle/>
          <a:p>
            <a:r>
              <a:rPr lang="en-GB" sz="2400" b="1" dirty="0">
                <a:solidFill>
                  <a:schemeClr val="accent6"/>
                </a:solidFill>
              </a:rPr>
              <a:t>Using the worksheet that your teacher/tutor will share: </a:t>
            </a:r>
          </a:p>
          <a:p>
            <a:endParaRPr lang="en-GB" sz="2400" b="1" dirty="0"/>
          </a:p>
          <a:p>
            <a:pPr marL="342900" indent="-342900">
              <a:buFont typeface="+mj-lt"/>
              <a:buAutoNum type="arabicPeriod"/>
            </a:pPr>
            <a:r>
              <a:rPr lang="en-GB" sz="2400" b="1" dirty="0">
                <a:solidFill>
                  <a:schemeClr val="accent6"/>
                </a:solidFill>
              </a:rPr>
              <a:t>What does it mean to be creative?</a:t>
            </a:r>
          </a:p>
          <a:p>
            <a:pPr marL="342900" indent="-342900">
              <a:buFont typeface="+mj-lt"/>
              <a:buAutoNum type="arabicPeriod"/>
            </a:pPr>
            <a:endParaRPr lang="en-GB" sz="2400" b="1" dirty="0">
              <a:solidFill>
                <a:schemeClr val="accent6"/>
              </a:solidFill>
            </a:endParaRPr>
          </a:p>
          <a:p>
            <a:pPr marL="342900" indent="-342900">
              <a:buFont typeface="+mj-lt"/>
              <a:buAutoNum type="arabicPeriod"/>
            </a:pPr>
            <a:r>
              <a:rPr lang="en-GB" sz="2400" b="1" dirty="0">
                <a:solidFill>
                  <a:schemeClr val="accent6"/>
                </a:solidFill>
              </a:rPr>
              <a:t>List three creative industry jobs that interest you?</a:t>
            </a:r>
          </a:p>
        </p:txBody>
      </p:sp>
      <p:pic>
        <p:nvPicPr>
          <p:cNvPr id="10" name="Audio 9">
            <a:hlinkClick r:id="" action="ppaction://media"/>
          </p:cNvPr>
          <p:cNvPicPr>
            <a:picLocks noChangeAspect="1"/>
          </p:cNvPicPr>
          <p:nvPr>
            <a:audioFile r:link="rId1"/>
            <p:extLst>
              <p:ext uri="{DAA4B4D4-6D71-4841-9C94-3DE7FCFB9230}">
                <p14:media xmlns:p14="http://schemas.microsoft.com/office/powerpoint/2010/main" r:embed="rId2">
                  <p14:trim end="9000.7482"/>
                </p14:media>
              </p:ext>
            </p:extLst>
          </p:nvPr>
        </p:nvPicPr>
        <p:blipFill>
          <a:blip r:embed="rId6"/>
          <a:stretch>
            <a:fillRect/>
          </a:stretch>
        </p:blipFill>
        <p:spPr>
          <a:xfrm>
            <a:off x="11430000" y="6096000"/>
            <a:ext cx="609600" cy="609600"/>
          </a:xfrm>
          <a:prstGeom prst="rect">
            <a:avLst/>
          </a:prstGeom>
        </p:spPr>
      </p:pic>
      <p:pic>
        <p:nvPicPr>
          <p:cNvPr id="7" name="Graphic 1" descr="Questions">
            <a:extLst>
              <a:ext uri="{FF2B5EF4-FFF2-40B4-BE49-F238E27FC236}">
                <a16:creationId xmlns:a16="http://schemas.microsoft.com/office/drawing/2014/main" id="{7B5AA580-E7D8-7B4D-BE32-195FE4BB9A57}"/>
              </a:ext>
            </a:extLst>
          </p:cNvPr>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40357" y="2372464"/>
            <a:ext cx="2743200" cy="2933700"/>
          </a:xfrm>
          <a:prstGeom prst="rect">
            <a:avLst/>
          </a:prstGeom>
        </p:spPr>
      </p:pic>
    </p:spTree>
    <p:extLst>
      <p:ext uri="{BB962C8B-B14F-4D97-AF65-F5344CB8AC3E}">
        <p14:creationId xmlns:p14="http://schemas.microsoft.com/office/powerpoint/2010/main" val="3508969036"/>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4;p64">
            <a:extLst>
              <a:ext uri="{FF2B5EF4-FFF2-40B4-BE49-F238E27FC236}">
                <a16:creationId xmlns:a16="http://schemas.microsoft.com/office/drawing/2014/main" id="{B97DD2FD-D6AB-AA4E-A6CC-A19A9743AD31}"/>
              </a:ext>
            </a:extLst>
          </p:cNvPr>
          <p:cNvSpPr txBox="1"/>
          <p:nvPr/>
        </p:nvSpPr>
        <p:spPr>
          <a:xfrm>
            <a:off x="190267" y="2078113"/>
            <a:ext cx="3835541" cy="3149599"/>
          </a:xfrm>
          <a:prstGeom prst="rect">
            <a:avLst/>
          </a:prstGeom>
          <a:noFill/>
          <a:ln>
            <a:noFill/>
          </a:ln>
        </p:spPr>
        <p:txBody>
          <a:bodyPr spcFirstLastPara="1" wrap="square" lIns="91425" tIns="45700" rIns="91425" bIns="45700" anchor="t" anchorCtr="0">
            <a:noAutofit/>
          </a:bodyPr>
          <a:lstStyle/>
          <a:p>
            <a:r>
              <a:rPr lang="en-GB" sz="4800" b="1" dirty="0">
                <a:solidFill>
                  <a:srgbClr val="C0115B"/>
                </a:solidFill>
                <a:ea typeface="Calibri"/>
                <a:cs typeface="Calibri"/>
                <a:sym typeface="Calibri"/>
              </a:rPr>
              <a:t>NEXT in the</a:t>
            </a:r>
          </a:p>
          <a:p>
            <a:r>
              <a:rPr lang="en-GB" sz="4800" b="1" dirty="0">
                <a:solidFill>
                  <a:srgbClr val="C0115B"/>
                </a:solidFill>
                <a:ea typeface="Calibri"/>
                <a:cs typeface="Calibri"/>
                <a:sym typeface="Calibri"/>
              </a:rPr>
              <a:t>Creative Careers Tutorial series</a:t>
            </a:r>
            <a:endParaRPr sz="4800" b="1" dirty="0">
              <a:solidFill>
                <a:srgbClr val="C0115B"/>
              </a:solidFill>
              <a:ea typeface="Calibri"/>
              <a:cs typeface="Calibri"/>
              <a:sym typeface="Calibri"/>
            </a:endParaRPr>
          </a:p>
        </p:txBody>
      </p:sp>
      <p:pic>
        <p:nvPicPr>
          <p:cNvPr id="3" name="Picture 2">
            <a:extLst>
              <a:ext uri="{FF2B5EF4-FFF2-40B4-BE49-F238E27FC236}">
                <a16:creationId xmlns:a16="http://schemas.microsoft.com/office/drawing/2014/main" id="{57AEBFB0-3609-8949-A483-F18CC81A34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70600">
            <a:off x="8247620" y="469492"/>
            <a:ext cx="3060698" cy="17275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TextBox 3">
            <a:extLst>
              <a:ext uri="{FF2B5EF4-FFF2-40B4-BE49-F238E27FC236}">
                <a16:creationId xmlns:a16="http://schemas.microsoft.com/office/drawing/2014/main" id="{C9E6BE36-0791-CE49-8B15-69F59517E233}"/>
              </a:ext>
            </a:extLst>
          </p:cNvPr>
          <p:cNvSpPr txBox="1"/>
          <p:nvPr/>
        </p:nvSpPr>
        <p:spPr>
          <a:xfrm>
            <a:off x="4696938" y="3022603"/>
            <a:ext cx="6858000" cy="1938992"/>
          </a:xfrm>
          <a:prstGeom prst="rect">
            <a:avLst/>
          </a:prstGeom>
          <a:noFill/>
        </p:spPr>
        <p:txBody>
          <a:bodyPr wrap="square" rtlCol="0">
            <a:spAutoFit/>
          </a:bodyPr>
          <a:lstStyle/>
          <a:p>
            <a:pPr marL="285750" indent="-285750">
              <a:buFont typeface="Arial" panose="020B0604020202020204" pitchFamily="34" charset="0"/>
              <a:buChar char="•"/>
            </a:pPr>
            <a:r>
              <a:rPr lang="en-GB" sz="2400" b="1" dirty="0">
                <a:solidFill>
                  <a:schemeClr val="accent6"/>
                </a:solidFill>
              </a:rPr>
              <a:t>Local Success Stories: People and Business</a:t>
            </a:r>
          </a:p>
          <a:p>
            <a:pPr marL="285750" indent="-285750">
              <a:buFont typeface="Arial" panose="020B0604020202020204" pitchFamily="34" charset="0"/>
              <a:buChar char="•"/>
            </a:pPr>
            <a:endParaRPr lang="en-GB" sz="2400" b="1" dirty="0">
              <a:solidFill>
                <a:schemeClr val="accent6"/>
              </a:solidFill>
            </a:endParaRPr>
          </a:p>
          <a:p>
            <a:pPr marL="285750" indent="-285750">
              <a:buFont typeface="Arial" panose="020B0604020202020204" pitchFamily="34" charset="0"/>
              <a:buChar char="•"/>
            </a:pPr>
            <a:r>
              <a:rPr lang="en-GB" sz="2400" b="1" dirty="0">
                <a:solidFill>
                  <a:schemeClr val="accent6"/>
                </a:solidFill>
              </a:rPr>
              <a:t>Education Routes into Creative Careers</a:t>
            </a:r>
          </a:p>
          <a:p>
            <a:pPr marL="285750" indent="-285750">
              <a:buFont typeface="Arial" panose="020B0604020202020204" pitchFamily="34" charset="0"/>
              <a:buChar char="•"/>
            </a:pPr>
            <a:endParaRPr lang="en-GB" sz="2400" b="1" dirty="0">
              <a:solidFill>
                <a:schemeClr val="accent6"/>
              </a:solidFill>
            </a:endParaRPr>
          </a:p>
          <a:p>
            <a:pPr marL="285750" indent="-285750">
              <a:buFont typeface="Arial" panose="020B0604020202020204" pitchFamily="34" charset="0"/>
              <a:buChar char="•"/>
            </a:pPr>
            <a:r>
              <a:rPr lang="en-GB" sz="2400" b="1" dirty="0">
                <a:solidFill>
                  <a:schemeClr val="accent6"/>
                </a:solidFill>
              </a:rPr>
              <a:t>Professional Pathways in Creative Careers</a:t>
            </a:r>
          </a:p>
        </p:txBody>
      </p:sp>
      <p:pic>
        <p:nvPicPr>
          <p:cNvPr id="5" name="Picture 4">
            <a:extLst>
              <a:ext uri="{FF2B5EF4-FFF2-40B4-BE49-F238E27FC236}">
                <a16:creationId xmlns:a16="http://schemas.microsoft.com/office/drawing/2014/main" id="{4C911B35-37C6-9F4D-A25F-FB08F5265A7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011540">
            <a:off x="4191045" y="516307"/>
            <a:ext cx="3123805" cy="17354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Audio 6">
            <a:hlinkClick r:id="" action="ppaction://media"/>
            <a:extLst>
              <a:ext uri="{FF2B5EF4-FFF2-40B4-BE49-F238E27FC236}">
                <a16:creationId xmlns:a16="http://schemas.microsoft.com/office/drawing/2014/main" id="{48FFD745-B976-064E-936F-4E6C3778520E}"/>
              </a:ext>
            </a:extLst>
          </p:cNvPr>
          <p:cNvPicPr>
            <a:picLocks noChangeAspect="1"/>
          </p:cNvPicPr>
          <p:nvPr>
            <a:audioFile r:link="rId1"/>
            <p:extLst>
              <p:ext uri="{DAA4B4D4-6D71-4841-9C94-3DE7FCFB9230}">
                <p14:media xmlns:p14="http://schemas.microsoft.com/office/powerpoint/2010/main" r:embed="rId2">
                  <p14:trim end="12380.7482"/>
                </p14:media>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3817397"/>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0BE9601-E754-9F43-A697-58CBAEB72C1F}"/>
              </a:ext>
            </a:extLst>
          </p:cNvPr>
          <p:cNvSpPr/>
          <p:nvPr/>
        </p:nvSpPr>
        <p:spPr>
          <a:xfrm>
            <a:off x="1188176" y="1759826"/>
            <a:ext cx="4222026" cy="830997"/>
          </a:xfrm>
          <a:prstGeom prst="rect">
            <a:avLst/>
          </a:prstGeom>
        </p:spPr>
        <p:txBody>
          <a:bodyPr wrap="square">
            <a:spAutoFit/>
          </a:bodyPr>
          <a:lstStyle/>
          <a:p>
            <a:r>
              <a:rPr lang="en-US" sz="4800" b="1" i="1" dirty="0">
                <a:solidFill>
                  <a:srgbClr val="C0115B"/>
                </a:solidFill>
              </a:rPr>
              <a:t>#</a:t>
            </a:r>
            <a:r>
              <a:rPr lang="en-US" sz="4800" b="1" i="1" dirty="0" err="1">
                <a:solidFill>
                  <a:srgbClr val="C0115B"/>
                </a:solidFill>
              </a:rPr>
              <a:t>Letsnavigate</a:t>
            </a:r>
            <a:endParaRPr lang="en-US" sz="4800" b="1" i="1" dirty="0">
              <a:solidFill>
                <a:srgbClr val="C0115B"/>
              </a:solidFill>
            </a:endParaRPr>
          </a:p>
        </p:txBody>
      </p:sp>
      <p:pic>
        <p:nvPicPr>
          <p:cNvPr id="20" name="Graphic 19" descr="Online Network">
            <a:extLst>
              <a:ext uri="{FF2B5EF4-FFF2-40B4-BE49-F238E27FC236}">
                <a16:creationId xmlns:a16="http://schemas.microsoft.com/office/drawing/2014/main" id="{88E2CDAE-885C-5E48-89DA-EEB84E109BF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10665" y="530403"/>
            <a:ext cx="4827698" cy="482769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TextBox 5">
            <a:extLst>
              <a:ext uri="{FF2B5EF4-FFF2-40B4-BE49-F238E27FC236}">
                <a16:creationId xmlns:a16="http://schemas.microsoft.com/office/drawing/2014/main" id="{75002EEB-B820-0A4B-A76F-FB37904D03E4}"/>
              </a:ext>
            </a:extLst>
          </p:cNvPr>
          <p:cNvSpPr txBox="1"/>
          <p:nvPr/>
        </p:nvSpPr>
        <p:spPr>
          <a:xfrm>
            <a:off x="602673" y="2590823"/>
            <a:ext cx="77730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solidFill>
                  <a:schemeClr val="accent6"/>
                </a:solidFill>
                <a:cs typeface="Calibri"/>
              </a:rPr>
              <a:t>Options for </a:t>
            </a:r>
          </a:p>
          <a:p>
            <a:pPr algn="r"/>
            <a:r>
              <a:rPr lang="en-GB" sz="4000" b="1" dirty="0">
                <a:solidFill>
                  <a:schemeClr val="accent6"/>
                </a:solidFill>
                <a:cs typeface="Calibri"/>
              </a:rPr>
              <a:t>Creative Careers</a:t>
            </a:r>
          </a:p>
        </p:txBody>
      </p:sp>
    </p:spTree>
    <p:extLst>
      <p:ext uri="{BB962C8B-B14F-4D97-AF65-F5344CB8AC3E}">
        <p14:creationId xmlns:p14="http://schemas.microsoft.com/office/powerpoint/2010/main" val="2924292571"/>
      </p:ext>
    </p:extLst>
  </p:cSld>
  <p:clrMapOvr>
    <a:masterClrMapping/>
  </p:clrMapOvr>
  <mc:AlternateContent xmlns:mc="http://schemas.openxmlformats.org/markup-compatibility/2006" xmlns:p14="http://schemas.microsoft.com/office/powerpoint/2010/main">
    <mc:Choice Requires="p14">
      <p:transition spd="slow" p14:dur="2000" advTm="27687"/>
    </mc:Choice>
    <mc:Fallback xmlns="">
      <p:transition spd="slow" advTm="2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5">
            <a:hlinkClick r:id="" action="ppaction://media"/>
            <a:extLst>
              <a:ext uri="{FF2B5EF4-FFF2-40B4-BE49-F238E27FC236}">
                <a16:creationId xmlns:a16="http://schemas.microsoft.com/office/drawing/2014/main" id="{F6583808-743E-C24A-A5E6-E4609652C3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
        <p:nvSpPr>
          <p:cNvPr id="9" name="TextBox 8">
            <a:extLst>
              <a:ext uri="{FF2B5EF4-FFF2-40B4-BE49-F238E27FC236}">
                <a16:creationId xmlns:a16="http://schemas.microsoft.com/office/drawing/2014/main" id="{38CD549C-0E97-4746-8F55-48BD154E6DD8}"/>
              </a:ext>
            </a:extLst>
          </p:cNvPr>
          <p:cNvSpPr txBox="1"/>
          <p:nvPr/>
        </p:nvSpPr>
        <p:spPr>
          <a:xfrm>
            <a:off x="2967567" y="2852881"/>
            <a:ext cx="62568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b="1" dirty="0">
                <a:solidFill>
                  <a:srgbClr val="C0115B"/>
                </a:solidFill>
                <a:cs typeface="Calibri"/>
              </a:rPr>
              <a:t>The Overview</a:t>
            </a:r>
          </a:p>
        </p:txBody>
      </p:sp>
      <p:grpSp>
        <p:nvGrpSpPr>
          <p:cNvPr id="3" name="Group 2">
            <a:extLst>
              <a:ext uri="{FF2B5EF4-FFF2-40B4-BE49-F238E27FC236}">
                <a16:creationId xmlns:a16="http://schemas.microsoft.com/office/drawing/2014/main" id="{3B9888C8-5ACE-7046-9361-1E24FE861134}"/>
              </a:ext>
            </a:extLst>
          </p:cNvPr>
          <p:cNvGrpSpPr/>
          <p:nvPr/>
        </p:nvGrpSpPr>
        <p:grpSpPr>
          <a:xfrm>
            <a:off x="7823505" y="1125285"/>
            <a:ext cx="1786467" cy="1525503"/>
            <a:chOff x="2506610" y="1044868"/>
            <a:chExt cx="1786467" cy="1525503"/>
          </a:xfrm>
        </p:grpSpPr>
        <p:sp>
          <p:nvSpPr>
            <p:cNvPr id="4" name="Rectangle 3" descr="Open hand with plant">
              <a:extLst>
                <a:ext uri="{FF2B5EF4-FFF2-40B4-BE49-F238E27FC236}">
                  <a16:creationId xmlns:a16="http://schemas.microsoft.com/office/drawing/2014/main" id="{58F9C624-E0FF-034C-95C4-6310D1506C78}"/>
                </a:ext>
              </a:extLst>
            </p:cNvPr>
            <p:cNvSpPr/>
            <p:nvPr/>
          </p:nvSpPr>
          <p:spPr>
            <a:xfrm>
              <a:off x="2967567" y="1044868"/>
              <a:ext cx="1041401" cy="791443"/>
            </a:xfrm>
            <a:prstGeom prst="rect">
              <a:avLst/>
            </a:prstGeom>
            <a:blipFill>
              <a:blip r:embed="rId5">
                <a:duotone>
                  <a:schemeClr val="accent6">
                    <a:shade val="45000"/>
                    <a:satMod val="135000"/>
                  </a:schemeClr>
                  <a:prstClr val="white"/>
                </a:duotone>
                <a:extLs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wrap="none"/>
            <a:lstStyle/>
            <a:p>
              <a:endParaRPr lang="en-US" dirty="0"/>
            </a:p>
          </p:txBody>
        </p:sp>
        <p:sp>
          <p:nvSpPr>
            <p:cNvPr id="10" name="TextBox 9">
              <a:extLst>
                <a:ext uri="{FF2B5EF4-FFF2-40B4-BE49-F238E27FC236}">
                  <a16:creationId xmlns:a16="http://schemas.microsoft.com/office/drawing/2014/main" id="{BB15ACBA-FB35-B247-ACF4-A9C15AAA4344}"/>
                </a:ext>
              </a:extLst>
            </p:cNvPr>
            <p:cNvSpPr txBox="1"/>
            <p:nvPr/>
          </p:nvSpPr>
          <p:spPr>
            <a:xfrm>
              <a:off x="2506610" y="1985596"/>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MATTERS: WHY?</a:t>
              </a:r>
            </a:p>
          </p:txBody>
        </p:sp>
      </p:grpSp>
      <p:grpSp>
        <p:nvGrpSpPr>
          <p:cNvPr id="7" name="Group 6">
            <a:extLst>
              <a:ext uri="{FF2B5EF4-FFF2-40B4-BE49-F238E27FC236}">
                <a16:creationId xmlns:a16="http://schemas.microsoft.com/office/drawing/2014/main" id="{7E14F3B5-DA64-0344-9C2D-9C2DE4891921}"/>
              </a:ext>
            </a:extLst>
          </p:cNvPr>
          <p:cNvGrpSpPr/>
          <p:nvPr/>
        </p:nvGrpSpPr>
        <p:grpSpPr>
          <a:xfrm>
            <a:off x="2582029" y="1070627"/>
            <a:ext cx="1786467" cy="1634820"/>
            <a:chOff x="7810498" y="939227"/>
            <a:chExt cx="1786467" cy="1634820"/>
          </a:xfrm>
        </p:grpSpPr>
        <p:pic>
          <p:nvPicPr>
            <p:cNvPr id="8" name="Graphic 7" descr="Chat">
              <a:extLst>
                <a:ext uri="{FF2B5EF4-FFF2-40B4-BE49-F238E27FC236}">
                  <a16:creationId xmlns:a16="http://schemas.microsoft.com/office/drawing/2014/main" id="{0B712D39-D9AC-174E-9294-C06B3636FC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83032" y="939227"/>
              <a:ext cx="1041401" cy="1041401"/>
            </a:xfrm>
            <a:prstGeom prst="rect">
              <a:avLst/>
            </a:prstGeom>
          </p:spPr>
        </p:pic>
        <p:sp>
          <p:nvSpPr>
            <p:cNvPr id="12" name="TextBox 11">
              <a:extLst>
                <a:ext uri="{FF2B5EF4-FFF2-40B4-BE49-F238E27FC236}">
                  <a16:creationId xmlns:a16="http://schemas.microsoft.com/office/drawing/2014/main" id="{B8679DC2-79CF-4D4E-B46C-E01FC101EF99}"/>
                </a:ext>
              </a:extLst>
            </p:cNvPr>
            <p:cNvSpPr txBox="1"/>
            <p:nvPr/>
          </p:nvSpPr>
          <p:spPr>
            <a:xfrm>
              <a:off x="7810498" y="1989272"/>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AND THE WORKPLACE</a:t>
              </a:r>
            </a:p>
          </p:txBody>
        </p:sp>
      </p:grpSp>
      <p:grpSp>
        <p:nvGrpSpPr>
          <p:cNvPr id="15" name="Group 14">
            <a:extLst>
              <a:ext uri="{FF2B5EF4-FFF2-40B4-BE49-F238E27FC236}">
                <a16:creationId xmlns:a16="http://schemas.microsoft.com/office/drawing/2014/main" id="{AD0D0731-061C-494B-AE15-E776F845945E}"/>
              </a:ext>
            </a:extLst>
          </p:cNvPr>
          <p:cNvGrpSpPr/>
          <p:nvPr/>
        </p:nvGrpSpPr>
        <p:grpSpPr>
          <a:xfrm>
            <a:off x="7898924" y="3429000"/>
            <a:ext cx="1786467" cy="1626175"/>
            <a:chOff x="2507084" y="3488456"/>
            <a:chExt cx="1786467" cy="1626175"/>
          </a:xfrm>
        </p:grpSpPr>
        <p:sp>
          <p:nvSpPr>
            <p:cNvPr id="6" name="Rectangle 5" descr="User">
              <a:extLst>
                <a:ext uri="{FF2B5EF4-FFF2-40B4-BE49-F238E27FC236}">
                  <a16:creationId xmlns:a16="http://schemas.microsoft.com/office/drawing/2014/main" id="{86052986-AF8F-9644-9F97-4D1AB24E98DB}"/>
                </a:ext>
              </a:extLst>
            </p:cNvPr>
            <p:cNvSpPr>
              <a:spLocks noChangeAspect="1"/>
            </p:cNvSpPr>
            <p:nvPr/>
          </p:nvSpPr>
          <p:spPr>
            <a:xfrm>
              <a:off x="2879618" y="3488456"/>
              <a:ext cx="1041401" cy="1041401"/>
            </a:xfrm>
            <a:prstGeom prst="rect">
              <a:avLst/>
            </a:prstGeom>
            <a:blipFill>
              <a:blip r:embed="rId9">
                <a:duotone>
                  <a:prstClr val="black"/>
                  <a:schemeClr val="accent6">
                    <a:tint val="45000"/>
                    <a:satMod val="400000"/>
                  </a:schemeClr>
                </a:duotone>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13" name="TextBox 12">
              <a:extLst>
                <a:ext uri="{FF2B5EF4-FFF2-40B4-BE49-F238E27FC236}">
                  <a16:creationId xmlns:a16="http://schemas.microsoft.com/office/drawing/2014/main" id="{C19D73B6-9749-BB4E-BDF3-3BAB8358B1C3}"/>
                </a:ext>
              </a:extLst>
            </p:cNvPr>
            <p:cNvSpPr txBox="1"/>
            <p:nvPr/>
          </p:nvSpPr>
          <p:spPr>
            <a:xfrm>
              <a:off x="2507084" y="4529856"/>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CREATIVITY AND ME</a:t>
              </a:r>
            </a:p>
          </p:txBody>
        </p:sp>
      </p:grpSp>
      <p:grpSp>
        <p:nvGrpSpPr>
          <p:cNvPr id="11" name="Group 10">
            <a:extLst>
              <a:ext uri="{FF2B5EF4-FFF2-40B4-BE49-F238E27FC236}">
                <a16:creationId xmlns:a16="http://schemas.microsoft.com/office/drawing/2014/main" id="{DCB15C39-EF54-BF4E-AFC3-70758810AB95}"/>
              </a:ext>
            </a:extLst>
          </p:cNvPr>
          <p:cNvGrpSpPr/>
          <p:nvPr/>
        </p:nvGrpSpPr>
        <p:grpSpPr>
          <a:xfrm>
            <a:off x="2506609" y="3464874"/>
            <a:ext cx="1786467" cy="1645512"/>
            <a:chOff x="7810498" y="3488455"/>
            <a:chExt cx="1786467" cy="1645512"/>
          </a:xfrm>
        </p:grpSpPr>
        <p:sp>
          <p:nvSpPr>
            <p:cNvPr id="5" name="Rectangle 4" descr="Information">
              <a:extLst>
                <a:ext uri="{FF2B5EF4-FFF2-40B4-BE49-F238E27FC236}">
                  <a16:creationId xmlns:a16="http://schemas.microsoft.com/office/drawing/2014/main" id="{0ECD48A9-BF49-5D4C-9261-CE4EBE5C9945}"/>
                </a:ext>
              </a:extLst>
            </p:cNvPr>
            <p:cNvSpPr>
              <a:spLocks noChangeAspect="1"/>
            </p:cNvSpPr>
            <p:nvPr/>
          </p:nvSpPr>
          <p:spPr>
            <a:xfrm>
              <a:off x="8183032" y="3488455"/>
              <a:ext cx="1041401" cy="1041401"/>
            </a:xfrm>
            <a:prstGeom prst="rect">
              <a:avLst/>
            </a:prstGeom>
            <a:blipFill>
              <a:blip r:embed="rId11">
                <a:duotone>
                  <a:schemeClr val="accent6">
                    <a:shade val="45000"/>
                    <a:satMod val="135000"/>
                  </a:schemeClr>
                  <a:prstClr val="white"/>
                </a:duotone>
                <a:extLs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dirty="0"/>
            </a:p>
          </p:txBody>
        </p:sp>
        <p:sp>
          <p:nvSpPr>
            <p:cNvPr id="14" name="TextBox 13">
              <a:extLst>
                <a:ext uri="{FF2B5EF4-FFF2-40B4-BE49-F238E27FC236}">
                  <a16:creationId xmlns:a16="http://schemas.microsoft.com/office/drawing/2014/main" id="{908B7E6F-657F-1943-9F98-173E5058BED7}"/>
                </a:ext>
              </a:extLst>
            </p:cNvPr>
            <p:cNvSpPr txBox="1"/>
            <p:nvPr/>
          </p:nvSpPr>
          <p:spPr>
            <a:xfrm>
              <a:off x="7810498" y="4549192"/>
              <a:ext cx="17864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solidFill>
                    <a:schemeClr val="accent6"/>
                  </a:solidFill>
                  <a:cs typeface="Calibri"/>
                </a:rPr>
                <a:t>WHAT VALUE DOES CREATIVITY HAVE?</a:t>
              </a:r>
            </a:p>
          </p:txBody>
        </p:sp>
      </p:grpSp>
    </p:spTree>
    <p:extLst>
      <p:ext uri="{BB962C8B-B14F-4D97-AF65-F5344CB8AC3E}">
        <p14:creationId xmlns:p14="http://schemas.microsoft.com/office/powerpoint/2010/main" val="2990397496"/>
      </p:ext>
    </p:extLst>
  </p:cSld>
  <p:clrMapOvr>
    <a:masterClrMapping/>
  </p:clrMapOvr>
  <mc:AlternateContent xmlns:mc="http://schemas.openxmlformats.org/markup-compatibility/2006" xmlns:p14="http://schemas.microsoft.com/office/powerpoint/2010/main">
    <mc:Choice Requires="p14">
      <p:transition spd="slow" p14:dur="2000" advTm="55900"/>
    </mc:Choice>
    <mc:Fallback xmlns="">
      <p:transition spd="slow" advTm="5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12">
            <a:hlinkClick r:id="" action="ppaction://media"/>
            <a:extLst>
              <a:ext uri="{FF2B5EF4-FFF2-40B4-BE49-F238E27FC236}">
                <a16:creationId xmlns:a16="http://schemas.microsoft.com/office/drawing/2014/main" id="{E0C72E65-9678-8E42-8581-7EAA8B6FE0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6108916"/>
            <a:ext cx="609600" cy="609600"/>
          </a:xfrm>
          <a:prstGeom prst="rect">
            <a:avLst/>
          </a:prstGeom>
        </p:spPr>
      </p:pic>
      <p:sp>
        <p:nvSpPr>
          <p:cNvPr id="7" name="TextBox 6">
            <a:extLst>
              <a:ext uri="{FF2B5EF4-FFF2-40B4-BE49-F238E27FC236}">
                <a16:creationId xmlns:a16="http://schemas.microsoft.com/office/drawing/2014/main" id="{73940071-54A4-7643-8DD6-BCA4376AD8AD}"/>
              </a:ext>
            </a:extLst>
          </p:cNvPr>
          <p:cNvSpPr txBox="1"/>
          <p:nvPr/>
        </p:nvSpPr>
        <p:spPr>
          <a:xfrm>
            <a:off x="2269066" y="268425"/>
            <a:ext cx="98044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How could you define creativity? </a:t>
            </a:r>
          </a:p>
        </p:txBody>
      </p:sp>
      <p:sp>
        <p:nvSpPr>
          <p:cNvPr id="8" name="Cloud 7">
            <a:extLst>
              <a:ext uri="{FF2B5EF4-FFF2-40B4-BE49-F238E27FC236}">
                <a16:creationId xmlns:a16="http://schemas.microsoft.com/office/drawing/2014/main" id="{0AD2217B-2474-BD41-8F2A-8CAC60E2319C}"/>
              </a:ext>
            </a:extLst>
          </p:cNvPr>
          <p:cNvSpPr/>
          <p:nvPr/>
        </p:nvSpPr>
        <p:spPr>
          <a:xfrm>
            <a:off x="7634691" y="1255967"/>
            <a:ext cx="4450004" cy="2597801"/>
          </a:xfrm>
          <a:prstGeom prst="cloud">
            <a:avLst/>
          </a:prstGeom>
          <a:solidFill>
            <a:schemeClr val="accent6">
              <a:lumMod val="60000"/>
              <a:lumOff val="40000"/>
            </a:schemeClr>
          </a:solidFill>
          <a:ln w="38100">
            <a:solidFill>
              <a:srgbClr val="C0115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”Creativity is the act of turning new and imaginative ideas into reality”</a:t>
            </a:r>
          </a:p>
          <a:p>
            <a:pPr algn="r"/>
            <a:endParaRPr lang="en-GB" dirty="0">
              <a:solidFill>
                <a:schemeClr val="tx1"/>
              </a:solidFill>
            </a:endParaRPr>
          </a:p>
          <a:p>
            <a:pPr algn="r"/>
            <a:r>
              <a:rPr lang="en-GB" dirty="0">
                <a:solidFill>
                  <a:schemeClr val="tx1"/>
                </a:solidFill>
              </a:rPr>
              <a:t>Creativityatwork.com</a:t>
            </a:r>
          </a:p>
        </p:txBody>
      </p:sp>
      <p:sp>
        <p:nvSpPr>
          <p:cNvPr id="9" name="Rounded Rectangular Callout 8">
            <a:extLst>
              <a:ext uri="{FF2B5EF4-FFF2-40B4-BE49-F238E27FC236}">
                <a16:creationId xmlns:a16="http://schemas.microsoft.com/office/drawing/2014/main" id="{156A1850-3432-B246-AA79-DCDD4C19FEE6}"/>
              </a:ext>
            </a:extLst>
          </p:cNvPr>
          <p:cNvSpPr/>
          <p:nvPr/>
        </p:nvSpPr>
        <p:spPr>
          <a:xfrm>
            <a:off x="4950170" y="3875802"/>
            <a:ext cx="3840480" cy="1764032"/>
          </a:xfrm>
          <a:prstGeom prst="wedgeRoundRectCallout">
            <a:avLst>
              <a:gd name="adj1" fmla="val -88741"/>
              <a:gd name="adj2" fmla="val -44976"/>
              <a:gd name="adj3" fmla="val 16667"/>
            </a:avLst>
          </a:prstGeom>
          <a:solidFill>
            <a:schemeClr val="accent6">
              <a:lumMod val="60000"/>
              <a:lumOff val="40000"/>
            </a:schemeClr>
          </a:solidFill>
          <a:ln w="38100">
            <a:solidFill>
              <a:srgbClr val="C0115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“Creativity is the process of bringing something new into being.”</a:t>
            </a:r>
          </a:p>
          <a:p>
            <a:pPr algn="ctr"/>
            <a:endParaRPr lang="en-GB" b="1" dirty="0">
              <a:solidFill>
                <a:schemeClr val="tx1"/>
              </a:solidFill>
            </a:endParaRPr>
          </a:p>
          <a:p>
            <a:pPr algn="r"/>
            <a:r>
              <a:rPr lang="en-GB" b="1" dirty="0">
                <a:solidFill>
                  <a:schemeClr val="tx1"/>
                </a:solidFill>
              </a:rPr>
              <a:t> </a:t>
            </a:r>
            <a:r>
              <a:rPr lang="en-GB" dirty="0">
                <a:solidFill>
                  <a:schemeClr val="tx1"/>
                </a:solidFill>
              </a:rPr>
              <a:t>Rollo May, </a:t>
            </a:r>
            <a:r>
              <a:rPr lang="en-GB" i="1" dirty="0">
                <a:solidFill>
                  <a:schemeClr val="tx1"/>
                </a:solidFill>
              </a:rPr>
              <a:t>The Courage to Create</a:t>
            </a:r>
            <a:endParaRPr lang="en-GB" dirty="0"/>
          </a:p>
        </p:txBody>
      </p:sp>
      <p:pic>
        <p:nvPicPr>
          <p:cNvPr id="10" name="Graphic 1" descr="Questions">
            <a:extLst>
              <a:ext uri="{FF2B5EF4-FFF2-40B4-BE49-F238E27FC236}">
                <a16:creationId xmlns:a16="http://schemas.microsoft.com/office/drawing/2014/main" id="{B04C91FA-93F4-6847-A3D2-E740AD10DE04}"/>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0357" y="2372464"/>
            <a:ext cx="2743200" cy="2933700"/>
          </a:xfrm>
          <a:prstGeom prst="rect">
            <a:avLst/>
          </a:prstGeom>
        </p:spPr>
      </p:pic>
      <p:sp>
        <p:nvSpPr>
          <p:cNvPr id="11" name="Rounded Rectangular Callout 10">
            <a:extLst>
              <a:ext uri="{FF2B5EF4-FFF2-40B4-BE49-F238E27FC236}">
                <a16:creationId xmlns:a16="http://schemas.microsoft.com/office/drawing/2014/main" id="{021660BE-0523-3649-A6D2-25D0759AEB14}"/>
              </a:ext>
            </a:extLst>
          </p:cNvPr>
          <p:cNvSpPr/>
          <p:nvPr/>
        </p:nvSpPr>
        <p:spPr>
          <a:xfrm>
            <a:off x="3666439" y="1490448"/>
            <a:ext cx="3840480" cy="1764032"/>
          </a:xfrm>
          <a:prstGeom prst="wedgeRoundRectCallout">
            <a:avLst>
              <a:gd name="adj1" fmla="val -75073"/>
              <a:gd name="adj2" fmla="val 50056"/>
              <a:gd name="adj3" fmla="val 16667"/>
            </a:avLst>
          </a:prstGeom>
          <a:solidFill>
            <a:schemeClr val="accent6">
              <a:lumMod val="60000"/>
              <a:lumOff val="40000"/>
            </a:schemeClr>
          </a:solidFill>
          <a:ln w="38100">
            <a:solidFill>
              <a:srgbClr val="C0115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“Creativeness is the ability to see relationships where none exist.”</a:t>
            </a:r>
            <a:br>
              <a:rPr lang="en-GB" b="1" dirty="0">
                <a:solidFill>
                  <a:schemeClr val="tx1"/>
                </a:solidFill>
              </a:rPr>
            </a:br>
            <a:endParaRPr lang="en-GB" b="1" dirty="0">
              <a:solidFill>
                <a:schemeClr val="tx1"/>
              </a:solidFill>
            </a:endParaRPr>
          </a:p>
          <a:p>
            <a:pPr algn="r"/>
            <a:r>
              <a:rPr lang="en-GB" dirty="0">
                <a:solidFill>
                  <a:schemeClr val="tx1"/>
                </a:solidFill>
              </a:rPr>
              <a:t>Thomas </a:t>
            </a:r>
            <a:r>
              <a:rPr lang="en-GB" dirty="0" err="1">
                <a:solidFill>
                  <a:schemeClr val="tx1"/>
                </a:solidFill>
              </a:rPr>
              <a:t>Disch</a:t>
            </a:r>
            <a:r>
              <a:rPr lang="en-GB" dirty="0">
                <a:solidFill>
                  <a:schemeClr val="tx1"/>
                </a:solidFill>
              </a:rPr>
              <a:t>, author, 334, (1974)</a:t>
            </a:r>
          </a:p>
        </p:txBody>
      </p:sp>
    </p:spTree>
    <p:extLst>
      <p:ext uri="{BB962C8B-B14F-4D97-AF65-F5344CB8AC3E}">
        <p14:creationId xmlns:p14="http://schemas.microsoft.com/office/powerpoint/2010/main" val="2791422131"/>
      </p:ext>
    </p:extLst>
  </p:cSld>
  <p:clrMapOvr>
    <a:masterClrMapping/>
  </p:clrMapOvr>
  <mc:AlternateContent xmlns:mc="http://schemas.openxmlformats.org/markup-compatibility/2006" xmlns:p14="http://schemas.microsoft.com/office/powerpoint/2010/main">
    <mc:Choice Requires="p14">
      <p:transition spd="slow" p14:dur="2000" advTm="1020"/>
    </mc:Choice>
    <mc:Fallback xmlns="">
      <p:transition spd="slow" advTm="1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DF475-BF43-2542-B533-9488EACA6430}"/>
              </a:ext>
            </a:extLst>
          </p:cNvPr>
          <p:cNvPicPr>
            <a:picLocks noChangeAspect="1"/>
          </p:cNvPicPr>
          <p:nvPr/>
        </p:nvPicPr>
        <p:blipFill>
          <a:blip r:embed="rId4"/>
          <a:stretch>
            <a:fillRect/>
          </a:stretch>
        </p:blipFill>
        <p:spPr>
          <a:xfrm>
            <a:off x="539019" y="2574649"/>
            <a:ext cx="3118581" cy="2380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Rectangle 2">
            <a:extLst>
              <a:ext uri="{FF2B5EF4-FFF2-40B4-BE49-F238E27FC236}">
                <a16:creationId xmlns:a16="http://schemas.microsoft.com/office/drawing/2014/main" id="{4B02870C-6EC2-9246-AD05-CBBCD0F6705D}"/>
              </a:ext>
            </a:extLst>
          </p:cNvPr>
          <p:cNvSpPr/>
          <p:nvPr/>
        </p:nvSpPr>
        <p:spPr>
          <a:xfrm>
            <a:off x="3430323" y="267300"/>
            <a:ext cx="5331355" cy="2400657"/>
          </a:xfrm>
          <a:prstGeom prst="rect">
            <a:avLst/>
          </a:prstGeom>
        </p:spPr>
        <p:txBody>
          <a:bodyPr wrap="square">
            <a:spAutoFit/>
          </a:bodyPr>
          <a:lstStyle/>
          <a:p>
            <a:pPr algn="ctr"/>
            <a:r>
              <a:rPr lang="en-GB" sz="4000" b="1" dirty="0">
                <a:solidFill>
                  <a:srgbClr val="DD3169"/>
                </a:solidFill>
              </a:rPr>
              <a:t>ABOUT 1 In 8 UK BUSINESSES ARE IN CREATIVE INDUSTRIES</a:t>
            </a:r>
          </a:p>
          <a:p>
            <a:pPr algn="ctr"/>
            <a:endParaRPr lang="en-GB" dirty="0">
              <a:solidFill>
                <a:srgbClr val="DD3169"/>
              </a:solidFill>
            </a:endParaRPr>
          </a:p>
          <a:p>
            <a:pPr algn="r"/>
            <a:r>
              <a:rPr lang="en-GB" sz="1200" dirty="0">
                <a:solidFill>
                  <a:srgbClr val="DD3169"/>
                </a:solidFill>
              </a:rPr>
              <a:t>Department of Digital, Culture, Media &amp; Sport, (DCMS)</a:t>
            </a:r>
          </a:p>
        </p:txBody>
      </p:sp>
      <p:sp>
        <p:nvSpPr>
          <p:cNvPr id="4" name="Rectangle 3">
            <a:extLst>
              <a:ext uri="{FF2B5EF4-FFF2-40B4-BE49-F238E27FC236}">
                <a16:creationId xmlns:a16="http://schemas.microsoft.com/office/drawing/2014/main" id="{D8427235-58BD-DB41-9EAA-648430EC84C4}"/>
              </a:ext>
            </a:extLst>
          </p:cNvPr>
          <p:cNvSpPr/>
          <p:nvPr/>
        </p:nvSpPr>
        <p:spPr>
          <a:xfrm>
            <a:off x="4538309" y="3953272"/>
            <a:ext cx="5776772" cy="1200329"/>
          </a:xfrm>
          <a:prstGeom prst="rect">
            <a:avLst/>
          </a:prstGeom>
        </p:spPr>
        <p:txBody>
          <a:bodyPr wrap="square">
            <a:spAutoFit/>
          </a:bodyPr>
          <a:lstStyle/>
          <a:p>
            <a:r>
              <a:rPr lang="en-GB" sz="2400" b="1" dirty="0">
                <a:solidFill>
                  <a:schemeClr val="tx1">
                    <a:lumMod val="75000"/>
                    <a:lumOff val="25000"/>
                  </a:schemeClr>
                </a:solidFill>
              </a:rPr>
              <a:t>CREATIVITY </a:t>
            </a:r>
            <a:r>
              <a:rPr lang="en-GB" sz="2400" b="1" dirty="0">
                <a:solidFill>
                  <a:schemeClr val="accent6"/>
                </a:solidFill>
              </a:rPr>
              <a:t>REGULARLY </a:t>
            </a:r>
            <a:r>
              <a:rPr lang="en-GB" sz="2400" b="1" dirty="0">
                <a:solidFill>
                  <a:schemeClr val="tx1">
                    <a:lumMod val="75000"/>
                    <a:lumOff val="25000"/>
                  </a:schemeClr>
                </a:solidFill>
              </a:rPr>
              <a:t>NAMED BY EMPLOYERS AS</a:t>
            </a:r>
            <a:r>
              <a:rPr lang="en-GB" sz="2400" b="1" dirty="0">
                <a:solidFill>
                  <a:srgbClr val="DD3169"/>
                </a:solidFill>
              </a:rPr>
              <a:t> ONE OF THE </a:t>
            </a:r>
            <a:r>
              <a:rPr lang="en-GB" sz="2400" b="1" dirty="0">
                <a:solidFill>
                  <a:schemeClr val="tx1">
                    <a:lumMod val="75000"/>
                    <a:lumOff val="25000"/>
                  </a:schemeClr>
                </a:solidFill>
              </a:rPr>
              <a:t>TOP 3 MOST</a:t>
            </a:r>
            <a:r>
              <a:rPr lang="en-GB" sz="2400" b="1" dirty="0">
                <a:solidFill>
                  <a:srgbClr val="DD3169"/>
                </a:solidFill>
              </a:rPr>
              <a:t> </a:t>
            </a:r>
            <a:r>
              <a:rPr lang="en-GB" sz="2400" b="1" dirty="0">
                <a:solidFill>
                  <a:schemeClr val="tx1">
                    <a:lumMod val="75000"/>
                    <a:lumOff val="25000"/>
                  </a:schemeClr>
                </a:solidFill>
              </a:rPr>
              <a:t>DESIRABLE SKILL</a:t>
            </a:r>
            <a:r>
              <a:rPr lang="en-GB" sz="2400" b="1" dirty="0"/>
              <a:t>S</a:t>
            </a:r>
            <a:r>
              <a:rPr lang="en-GB" sz="2400" b="1" dirty="0">
                <a:solidFill>
                  <a:srgbClr val="DD3169"/>
                </a:solidFill>
              </a:rPr>
              <a:t> </a:t>
            </a:r>
            <a:r>
              <a:rPr lang="en-GB" sz="2400" b="1" dirty="0">
                <a:solidFill>
                  <a:schemeClr val="accent6"/>
                </a:solidFill>
              </a:rPr>
              <a:t>FOR FUTURE JOBS</a:t>
            </a:r>
          </a:p>
        </p:txBody>
      </p:sp>
      <p:pic>
        <p:nvPicPr>
          <p:cNvPr id="5" name="Picture 4">
            <a:extLst>
              <a:ext uri="{FF2B5EF4-FFF2-40B4-BE49-F238E27FC236}">
                <a16:creationId xmlns:a16="http://schemas.microsoft.com/office/drawing/2014/main" id="{39250E55-F550-9F4D-8DE7-B1CF9157ADC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789345">
            <a:off x="9148778" y="1471468"/>
            <a:ext cx="2674840" cy="2206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6" name="Audio 9">
            <a:hlinkClick r:id="" action="ppaction://media"/>
            <a:extLst>
              <a:ext uri="{FF2B5EF4-FFF2-40B4-BE49-F238E27FC236}">
                <a16:creationId xmlns:a16="http://schemas.microsoft.com/office/drawing/2014/main" id="{7A238E64-9CB7-2B45-9B43-F90A19090D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3699345"/>
      </p:ext>
    </p:extLst>
  </p:cSld>
  <p:clrMapOvr>
    <a:masterClrMapping/>
  </p:clrMapOvr>
  <mc:AlternateContent xmlns:mc="http://schemas.openxmlformats.org/markup-compatibility/2006" xmlns:p14="http://schemas.microsoft.com/office/powerpoint/2010/main">
    <mc:Choice Requires="p14">
      <p:transition spd="slow" p14:dur="2000" advTm="31240"/>
    </mc:Choice>
    <mc:Fallback xmlns="">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3913B2-D5D6-0B42-A8FA-8E7E3415AE22}"/>
              </a:ext>
            </a:extLst>
          </p:cNvPr>
          <p:cNvSpPr txBox="1"/>
          <p:nvPr/>
        </p:nvSpPr>
        <p:spPr>
          <a:xfrm>
            <a:off x="4023105" y="2027035"/>
            <a:ext cx="7155180" cy="3293209"/>
          </a:xfrm>
          <a:prstGeom prst="rect">
            <a:avLst/>
          </a:prstGeom>
          <a:noFill/>
        </p:spPr>
        <p:txBody>
          <a:bodyPr wrap="square" rtlCol="0">
            <a:spAutoFit/>
          </a:bodyPr>
          <a:lstStyle/>
          <a:p>
            <a:r>
              <a:rPr lang="en-GB" sz="2000" b="1" dirty="0">
                <a:solidFill>
                  <a:schemeClr val="tx1">
                    <a:lumMod val="75000"/>
                    <a:lumOff val="25000"/>
                  </a:schemeClr>
                </a:solidFill>
              </a:rPr>
              <a:t>Write down 5 areas of business or companies that you think are creative:</a:t>
            </a:r>
          </a:p>
          <a:p>
            <a:endParaRPr lang="en-GB" sz="2000" b="1" dirty="0">
              <a:solidFill>
                <a:schemeClr val="tx1">
                  <a:lumMod val="75000"/>
                  <a:lumOff val="25000"/>
                </a:schemeClr>
              </a:solidFill>
            </a:endParaRPr>
          </a:p>
          <a:p>
            <a:r>
              <a:rPr lang="en-GB" sz="2000" b="1" dirty="0">
                <a:solidFill>
                  <a:schemeClr val="tx1">
                    <a:lumMod val="75000"/>
                    <a:lumOff val="25000"/>
                  </a:schemeClr>
                </a:solidFill>
              </a:rPr>
              <a:t>1 </a:t>
            </a:r>
          </a:p>
          <a:p>
            <a:endParaRPr lang="en-GB" sz="1200" b="1" dirty="0">
              <a:solidFill>
                <a:schemeClr val="tx1">
                  <a:lumMod val="75000"/>
                  <a:lumOff val="25000"/>
                </a:schemeClr>
              </a:solidFill>
            </a:endParaRPr>
          </a:p>
          <a:p>
            <a:r>
              <a:rPr lang="en-GB" sz="2000" b="1" dirty="0">
                <a:solidFill>
                  <a:schemeClr val="tx1">
                    <a:lumMod val="75000"/>
                    <a:lumOff val="25000"/>
                  </a:schemeClr>
                </a:solidFill>
              </a:rPr>
              <a:t>2 </a:t>
            </a:r>
          </a:p>
          <a:p>
            <a:endParaRPr lang="en-GB" sz="1200" b="1" dirty="0">
              <a:solidFill>
                <a:schemeClr val="tx1">
                  <a:lumMod val="75000"/>
                  <a:lumOff val="25000"/>
                </a:schemeClr>
              </a:solidFill>
            </a:endParaRPr>
          </a:p>
          <a:p>
            <a:r>
              <a:rPr lang="en-GB" sz="2000" b="1" dirty="0">
                <a:solidFill>
                  <a:schemeClr val="tx1">
                    <a:lumMod val="75000"/>
                    <a:lumOff val="25000"/>
                  </a:schemeClr>
                </a:solidFill>
              </a:rPr>
              <a:t>3 </a:t>
            </a:r>
          </a:p>
          <a:p>
            <a:endParaRPr lang="en-GB" sz="1200" b="1" dirty="0">
              <a:solidFill>
                <a:schemeClr val="tx1">
                  <a:lumMod val="75000"/>
                  <a:lumOff val="25000"/>
                </a:schemeClr>
              </a:solidFill>
            </a:endParaRPr>
          </a:p>
          <a:p>
            <a:r>
              <a:rPr lang="en-GB" sz="2000" b="1" dirty="0">
                <a:solidFill>
                  <a:schemeClr val="tx1">
                    <a:lumMod val="75000"/>
                    <a:lumOff val="25000"/>
                  </a:schemeClr>
                </a:solidFill>
              </a:rPr>
              <a:t>4 </a:t>
            </a:r>
          </a:p>
          <a:p>
            <a:endParaRPr lang="en-GB" sz="1200" b="1" dirty="0">
              <a:solidFill>
                <a:schemeClr val="tx1">
                  <a:lumMod val="75000"/>
                  <a:lumOff val="25000"/>
                </a:schemeClr>
              </a:solidFill>
            </a:endParaRPr>
          </a:p>
          <a:p>
            <a:r>
              <a:rPr lang="en-GB" sz="2000" b="1" dirty="0">
                <a:solidFill>
                  <a:schemeClr val="tx1">
                    <a:lumMod val="75000"/>
                    <a:lumOff val="25000"/>
                  </a:schemeClr>
                </a:solidFill>
              </a:rPr>
              <a:t>5</a:t>
            </a:r>
          </a:p>
        </p:txBody>
      </p:sp>
      <p:pic>
        <p:nvPicPr>
          <p:cNvPr id="5" name="Audio 5">
            <a:hlinkClick r:id="" action="ppaction://media"/>
            <a:extLst>
              <a:ext uri="{FF2B5EF4-FFF2-40B4-BE49-F238E27FC236}">
                <a16:creationId xmlns:a16="http://schemas.microsoft.com/office/drawing/2014/main" id="{57853F66-C868-7F4A-9F18-1327484611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6" name="Graphic 1" descr="Questions">
            <a:extLst>
              <a:ext uri="{FF2B5EF4-FFF2-40B4-BE49-F238E27FC236}">
                <a16:creationId xmlns:a16="http://schemas.microsoft.com/office/drawing/2014/main" id="{671F0C51-EF70-554C-B201-EC94CC962AFF}"/>
              </a:ext>
            </a:extLst>
          </p:cNvPr>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1423" y="2027035"/>
            <a:ext cx="2743200" cy="2933700"/>
          </a:xfrm>
          <a:prstGeom prst="rect">
            <a:avLst/>
          </a:prstGeom>
        </p:spPr>
      </p:pic>
      <p:sp>
        <p:nvSpPr>
          <p:cNvPr id="8" name="TextBox 7">
            <a:extLst>
              <a:ext uri="{FF2B5EF4-FFF2-40B4-BE49-F238E27FC236}">
                <a16:creationId xmlns:a16="http://schemas.microsoft.com/office/drawing/2014/main" id="{1C483802-25BA-0243-9720-1263F55914D8}"/>
              </a:ext>
            </a:extLst>
          </p:cNvPr>
          <p:cNvSpPr txBox="1"/>
          <p:nvPr/>
        </p:nvSpPr>
        <p:spPr>
          <a:xfrm>
            <a:off x="2329181" y="69281"/>
            <a:ext cx="955801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What are creative industries or workplaces? </a:t>
            </a:r>
          </a:p>
        </p:txBody>
      </p:sp>
    </p:spTree>
    <p:extLst>
      <p:ext uri="{BB962C8B-B14F-4D97-AF65-F5344CB8AC3E}">
        <p14:creationId xmlns:p14="http://schemas.microsoft.com/office/powerpoint/2010/main" val="306857961"/>
      </p:ext>
    </p:extLst>
  </p:cSld>
  <p:clrMapOvr>
    <a:masterClrMapping/>
  </p:clrMapOvr>
  <mc:AlternateContent xmlns:mc="http://schemas.openxmlformats.org/markup-compatibility/2006" xmlns:p14="http://schemas.microsoft.com/office/powerpoint/2010/main">
    <mc:Choice Requires="p14">
      <p:transition spd="slow" p14:dur="2000" advTm="30390"/>
    </mc:Choice>
    <mc:Fallback xmlns="">
      <p:transition spd="slow" advTm="3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 ">
            <a:extLst>
              <a:ext uri="{FF2B5EF4-FFF2-40B4-BE49-F238E27FC236}">
                <a16:creationId xmlns:a16="http://schemas.microsoft.com/office/drawing/2014/main" id="{C9B7543C-FB7E-8B44-B7B6-235ACCF65C1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85482" y="2008447"/>
            <a:ext cx="6205141" cy="2396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 ">
            <a:extLst>
              <a:ext uri="{FF2B5EF4-FFF2-40B4-BE49-F238E27FC236}">
                <a16:creationId xmlns:a16="http://schemas.microsoft.com/office/drawing/2014/main" id="{50064EE1-0780-914D-A8EE-19FA40B7ED82}"/>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6513105" y="321414"/>
            <a:ext cx="5231724" cy="22160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 ">
            <a:extLst>
              <a:ext uri="{FF2B5EF4-FFF2-40B4-BE49-F238E27FC236}">
                <a16:creationId xmlns:a16="http://schemas.microsoft.com/office/drawing/2014/main" id="{CD790927-E495-6C43-ACEB-EEA76F32034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400800" y="3021166"/>
            <a:ext cx="5344028" cy="23966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88810" y="0"/>
            <a:ext cx="4727496" cy="1569660"/>
          </a:xfrm>
          <a:prstGeom prst="rect">
            <a:avLst/>
          </a:prstGeom>
        </p:spPr>
        <p:txBody>
          <a:bodyPr wrap="square">
            <a:spAutoFit/>
          </a:bodyPr>
          <a:lstStyle/>
          <a:p>
            <a:r>
              <a:rPr lang="en-GB" sz="4800" b="1" i="1" dirty="0">
                <a:solidFill>
                  <a:srgbClr val="C0115B"/>
                </a:solidFill>
                <a:cs typeface="Calibri"/>
              </a:rPr>
              <a:t>What are Creative Roles?</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74232151"/>
      </p:ext>
    </p:extLst>
  </p:cSld>
  <p:clrMapOvr>
    <a:masterClrMapping/>
  </p:clrMapOvr>
  <mc:AlternateContent xmlns:mc="http://schemas.openxmlformats.org/markup-compatibility/2006" xmlns:p14="http://schemas.microsoft.com/office/powerpoint/2010/main">
    <mc:Choice Requires="p14">
      <p:transition spd="slow" p14:dur="2000" advTm="86997"/>
    </mc:Choice>
    <mc:Fallback xmlns="">
      <p:transition spd="slow" advTm="86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FD82C00-7278-5640-AA2B-16377ED3A40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9882" y="1941935"/>
            <a:ext cx="7814868" cy="343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495835FF-2B61-4624-A228-920655BE926D}"/>
              </a:ext>
            </a:extLst>
          </p:cNvPr>
          <p:cNvSpPr txBox="1"/>
          <p:nvPr/>
        </p:nvSpPr>
        <p:spPr>
          <a:xfrm>
            <a:off x="2082545" y="152400"/>
            <a:ext cx="992657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800" b="1" i="1" dirty="0">
                <a:solidFill>
                  <a:srgbClr val="C0115B"/>
                </a:solidFill>
                <a:cs typeface="Calibri"/>
              </a:rPr>
              <a:t>Which area of creativity, do you think makes the most money, in the UK?</a:t>
            </a:r>
          </a:p>
        </p:txBody>
      </p:sp>
      <p:sp>
        <p:nvSpPr>
          <p:cNvPr id="7" name="TextBox 6"/>
          <p:cNvSpPr txBox="1"/>
          <p:nvPr/>
        </p:nvSpPr>
        <p:spPr>
          <a:xfrm>
            <a:off x="8520598" y="2088953"/>
            <a:ext cx="3488522" cy="3046988"/>
          </a:xfrm>
          <a:prstGeom prst="rect">
            <a:avLst/>
          </a:prstGeom>
          <a:noFill/>
        </p:spPr>
        <p:txBody>
          <a:bodyPr wrap="square" rtlCol="0">
            <a:spAutoFit/>
          </a:bodyPr>
          <a:lstStyle/>
          <a:p>
            <a:r>
              <a:rPr lang="en-GB" sz="3200" b="1" dirty="0">
                <a:solidFill>
                  <a:schemeClr val="accent6"/>
                </a:solidFill>
              </a:rPr>
              <a:t>1.  Music</a:t>
            </a:r>
          </a:p>
          <a:p>
            <a:endParaRPr lang="en-GB" sz="3200" b="1" dirty="0">
              <a:solidFill>
                <a:schemeClr val="accent6"/>
              </a:solidFill>
            </a:endParaRPr>
          </a:p>
          <a:p>
            <a:r>
              <a:rPr lang="en-GB" sz="3200" b="1" dirty="0">
                <a:solidFill>
                  <a:schemeClr val="accent6"/>
                </a:solidFill>
              </a:rPr>
              <a:t>2.  TV &amp; Film</a:t>
            </a:r>
          </a:p>
          <a:p>
            <a:endParaRPr lang="en-GB" sz="3200" b="1" dirty="0">
              <a:solidFill>
                <a:schemeClr val="accent6"/>
              </a:solidFill>
            </a:endParaRPr>
          </a:p>
          <a:p>
            <a:r>
              <a:rPr lang="en-GB" sz="3200" b="1" dirty="0">
                <a:solidFill>
                  <a:schemeClr val="accent6"/>
                </a:solidFill>
              </a:rPr>
              <a:t>3. IT Software and Games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27876325"/>
      </p:ext>
    </p:extLst>
  </p:cSld>
  <p:clrMapOvr>
    <a:masterClrMapping/>
  </p:clrMapOvr>
  <mc:AlternateContent xmlns:mc="http://schemas.openxmlformats.org/markup-compatibility/2006" xmlns:p14="http://schemas.microsoft.com/office/powerpoint/2010/main">
    <mc:Choice Requires="p14">
      <p:transition spd="slow" p14:dur="2000" advTm="25382"/>
    </mc:Choice>
    <mc:Fallback xmlns="">
      <p:transition spd="slow" advTm="25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E410B4-ABE3-334A-9C98-031BF9759B7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754008" y="641499"/>
            <a:ext cx="7980792" cy="490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516159" y="2168685"/>
            <a:ext cx="3118581" cy="2380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46231056"/>
      </p:ext>
    </p:extLst>
  </p:cSld>
  <p:clrMapOvr>
    <a:masterClrMapping/>
  </p:clrMapOvr>
  <mc:AlternateContent xmlns:mc="http://schemas.openxmlformats.org/markup-compatibility/2006" xmlns:p14="http://schemas.microsoft.com/office/powerpoint/2010/main">
    <mc:Choice Requires="p14">
      <p:transition spd="slow" p14:dur="2000" advTm="44198"/>
    </mc:Choice>
    <mc:Fallback xmlns="">
      <p:transition spd="slow" advTm="4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306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BA7EEB7F-79AA-714C-AE2B-348310866CE5}"/>
              </a:ext>
            </a:extLst>
          </p:cNvPr>
          <p:cNvSpPr txBox="1">
            <a:spLocks/>
          </p:cNvSpPr>
          <p:nvPr/>
        </p:nvSpPr>
        <p:spPr>
          <a:xfrm>
            <a:off x="3894820" y="1955321"/>
            <a:ext cx="7823739" cy="40765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1" dirty="0">
                <a:solidFill>
                  <a:schemeClr val="accent6"/>
                </a:solidFill>
              </a:rPr>
              <a:t>Waltham Forest has the fastest employment growth in London at 30% </a:t>
            </a:r>
            <a:r>
              <a:rPr lang="en-GB" sz="3200" dirty="0">
                <a:solidFill>
                  <a:schemeClr val="accent6"/>
                </a:solidFill>
              </a:rPr>
              <a:t>compared to London average of 14%</a:t>
            </a:r>
          </a:p>
          <a:p>
            <a:endParaRPr lang="en-GB" sz="1400" dirty="0">
              <a:solidFill>
                <a:schemeClr val="accent6"/>
              </a:solidFill>
            </a:endParaRPr>
          </a:p>
          <a:p>
            <a:r>
              <a:rPr lang="en-GB" sz="3200" dirty="0">
                <a:solidFill>
                  <a:schemeClr val="accent6"/>
                </a:solidFill>
              </a:rPr>
              <a:t>Digital and Creative have been the </a:t>
            </a:r>
            <a:r>
              <a:rPr lang="en-GB" sz="3200" b="1" dirty="0">
                <a:solidFill>
                  <a:schemeClr val="accent6"/>
                </a:solidFill>
              </a:rPr>
              <a:t>fastest growing sector in Waltham Forest 40% over 5 years</a:t>
            </a:r>
            <a:r>
              <a:rPr lang="en-GB" sz="3200" dirty="0">
                <a:solidFill>
                  <a:schemeClr val="accent6"/>
                </a:solidFill>
              </a:rPr>
              <a:t> </a:t>
            </a:r>
            <a:r>
              <a:rPr lang="en-GB" sz="3200" i="1" dirty="0">
                <a:solidFill>
                  <a:schemeClr val="accent6"/>
                </a:solidFill>
              </a:rPr>
              <a:t>(this exceeds construction, and retail)</a:t>
            </a:r>
          </a:p>
        </p:txBody>
      </p:sp>
      <p:sp>
        <p:nvSpPr>
          <p:cNvPr id="14" name="Title 1">
            <a:extLst>
              <a:ext uri="{FF2B5EF4-FFF2-40B4-BE49-F238E27FC236}">
                <a16:creationId xmlns:a16="http://schemas.microsoft.com/office/drawing/2014/main" id="{344DB0AC-100E-B14A-BAF0-96853E528C81}"/>
              </a:ext>
            </a:extLst>
          </p:cNvPr>
          <p:cNvSpPr txBox="1">
            <a:spLocks/>
          </p:cNvSpPr>
          <p:nvPr/>
        </p:nvSpPr>
        <p:spPr>
          <a:xfrm>
            <a:off x="2058516" y="350865"/>
            <a:ext cx="1094232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C0115B"/>
                </a:solidFill>
                <a:latin typeface="+mn-lt"/>
              </a:rPr>
              <a:t>Creative Industries in Waltham Forest…</a:t>
            </a:r>
          </a:p>
        </p:txBody>
      </p:sp>
      <p:pic>
        <p:nvPicPr>
          <p:cNvPr id="4" name="Picture 3"/>
          <p:cNvPicPr>
            <a:picLocks noChangeAspect="1"/>
          </p:cNvPicPr>
          <p:nvPr/>
        </p:nvPicPr>
        <p:blipFill>
          <a:blip r:embed="rId5"/>
          <a:stretch>
            <a:fillRect/>
          </a:stretch>
        </p:blipFill>
        <p:spPr>
          <a:xfrm>
            <a:off x="473441" y="2337409"/>
            <a:ext cx="2860138" cy="21831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6071052"/>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0.5|1"/>
</p:tagLst>
</file>

<file path=ppt/tags/tag2.xml><?xml version="1.0" encoding="utf-8"?>
<p:tagLst xmlns:a="http://schemas.openxmlformats.org/drawingml/2006/main" xmlns:r="http://schemas.openxmlformats.org/officeDocument/2006/relationships" xmlns:p="http://schemas.openxmlformats.org/presentationml/2006/main">
  <p:tag name="TIMING" val="|5.6|27.2|1.5"/>
</p:tagLst>
</file>

<file path=ppt/tags/tag3.xml><?xml version="1.0" encoding="utf-8"?>
<p:tagLst xmlns:a="http://schemas.openxmlformats.org/drawingml/2006/main" xmlns:r="http://schemas.openxmlformats.org/officeDocument/2006/relationships" xmlns:p="http://schemas.openxmlformats.org/presentationml/2006/main">
  <p:tag name="TIMING" val="|7.3|1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PresMaster" id="{5213F75A-077D-8D4C-919E-4C26310F6C80}" vid="{23133B2B-CAE3-C441-8DD7-F479FCED2017}"/>
    </a:ext>
  </a:extLst>
</a:theme>
</file>

<file path=ppt/theme/theme2.xml><?xml version="1.0" encoding="utf-8"?>
<a:theme xmlns:a="http://schemas.openxmlformats.org/drawingml/2006/main" name="BrushVTI">
  <a:themeElements>
    <a:clrScheme name="AnalogousFromDarkSeedLeftStep">
      <a:dk1>
        <a:srgbClr val="000000"/>
      </a:dk1>
      <a:lt1>
        <a:srgbClr val="FFFFFF"/>
      </a:lt1>
      <a:dk2>
        <a:srgbClr val="412524"/>
      </a:dk2>
      <a:lt2>
        <a:srgbClr val="E2E3E8"/>
      </a:lt2>
      <a:accent1>
        <a:srgbClr val="B1A143"/>
      </a:accent1>
      <a:accent2>
        <a:srgbClr val="B36F39"/>
      </a:accent2>
      <a:accent3>
        <a:srgbClr val="C54D4B"/>
      </a:accent3>
      <a:accent4>
        <a:srgbClr val="B33969"/>
      </a:accent4>
      <a:accent5>
        <a:srgbClr val="C54BAE"/>
      </a:accent5>
      <a:accent6>
        <a:srgbClr val="9839B3"/>
      </a:accent6>
      <a:hlink>
        <a:srgbClr val="C14695"/>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1123</TotalTime>
  <Words>1740</Words>
  <Application>Microsoft Office PowerPoint</Application>
  <PresentationFormat>Widescreen</PresentationFormat>
  <Paragraphs>178</Paragraphs>
  <Slides>17</Slides>
  <Notes>10</Notes>
  <HiddenSlides>0</HiddenSlides>
  <MMClips>17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Century Gothic</vt:lpstr>
      <vt:lpstr>Elephant</vt:lpstr>
      <vt:lpstr>Office Theme</vt:lpstr>
      <vt:lpstr>BrushVTI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Vallois</dc:creator>
  <cp:lastModifiedBy>Juliet Owen</cp:lastModifiedBy>
  <cp:revision>83</cp:revision>
  <cp:lastPrinted>2020-11-18T17:56:05Z</cp:lastPrinted>
  <dcterms:created xsi:type="dcterms:W3CDTF">2020-09-17T09:48:45Z</dcterms:created>
  <dcterms:modified xsi:type="dcterms:W3CDTF">2021-03-10T10:15:57Z</dcterms:modified>
</cp:coreProperties>
</file>