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38.jpg" ContentType="image/jpg"/>
  <Override PartName="/ppt/media/image39.jpg" ContentType="image/jpg"/>
  <Override PartName="/ppt/media/image40.jpg" ContentType="image/jp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15" r:id="rId3"/>
    <p:sldId id="257" r:id="rId4"/>
    <p:sldId id="258" r:id="rId5"/>
    <p:sldId id="259" r:id="rId6"/>
    <p:sldId id="260" r:id="rId7"/>
    <p:sldId id="262" r:id="rId8"/>
    <p:sldId id="261" r:id="rId9"/>
    <p:sldId id="263" r:id="rId10"/>
    <p:sldId id="300" r:id="rId11"/>
    <p:sldId id="298" r:id="rId12"/>
    <p:sldId id="286" r:id="rId13"/>
    <p:sldId id="264" r:id="rId14"/>
    <p:sldId id="265" r:id="rId15"/>
    <p:sldId id="267" r:id="rId16"/>
    <p:sldId id="266" r:id="rId17"/>
    <p:sldId id="311" r:id="rId18"/>
    <p:sldId id="303" r:id="rId19"/>
    <p:sldId id="304" r:id="rId20"/>
    <p:sldId id="305" r:id="rId21"/>
    <p:sldId id="307" r:id="rId22"/>
    <p:sldId id="308" r:id="rId23"/>
    <p:sldId id="312" r:id="rId24"/>
    <p:sldId id="313" r:id="rId25"/>
    <p:sldId id="314" r:id="rId26"/>
    <p:sldId id="297" r:id="rId27"/>
    <p:sldId id="269" r:id="rId28"/>
    <p:sldId id="299" r:id="rId29"/>
    <p:sldId id="270" r:id="rId30"/>
    <p:sldId id="283" r:id="rId31"/>
    <p:sldId id="271" r:id="rId32"/>
    <p:sldId id="272" r:id="rId33"/>
    <p:sldId id="273" r:id="rId34"/>
    <p:sldId id="274" r:id="rId35"/>
    <p:sldId id="275" r:id="rId36"/>
    <p:sldId id="276" r:id="rId37"/>
    <p:sldId id="277" r:id="rId38"/>
    <p:sldId id="278" r:id="rId39"/>
    <p:sldId id="284" r:id="rId40"/>
    <p:sldId id="31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11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75039"/>
  </p:normalViewPr>
  <p:slideViewPr>
    <p:cSldViewPr snapToGrid="0" snapToObjects="1">
      <p:cViewPr varScale="1">
        <p:scale>
          <a:sx n="48" d="100"/>
          <a:sy n="48" d="100"/>
        </p:scale>
        <p:origin x="72"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051A4-3372-6449-82A3-89EFAB34C1BC}" type="datetimeFigureOut">
              <a:rPr lang="en-US" smtClean="0"/>
              <a:t>11/13/2020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45B98-6B0D-B746-B3C3-7B43926BC5FB}" type="slidenum">
              <a:rPr lang="en-US" smtClean="0"/>
              <a:t>‹#›</a:t>
            </a:fld>
            <a:endParaRPr lang="en-US"/>
          </a:p>
        </p:txBody>
      </p:sp>
    </p:spTree>
    <p:extLst>
      <p:ext uri="{BB962C8B-B14F-4D97-AF65-F5344CB8AC3E}">
        <p14:creationId xmlns:p14="http://schemas.microsoft.com/office/powerpoint/2010/main" val="321518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reativityatwork.com/2014/02/17/what-is-creativit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althamforest.gov.uk/sites/default/files/Economic_Growth_Strategy_Report_2016_20_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ariety.com/2020/artisans/news/dagenham-studios-120352592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rts.ac.uk/__data/assets/pdf_file/0029/62489/Creative-CV-Guide.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creativeindustries.co.uk/resources/infographic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it mean to be creative?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sng"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kern="1200" dirty="0">
                <a:solidFill>
                  <a:schemeClr val="tx1"/>
                </a:solidFill>
                <a:effectLst/>
                <a:latin typeface="+mn-lt"/>
                <a:ea typeface="+mn-ea"/>
                <a:cs typeface="+mn-cs"/>
              </a:rPr>
              <a:t>Discussion:  How could you prove</a:t>
            </a:r>
            <a:r>
              <a:rPr lang="en-GB" sz="1200" b="0" i="0" u="sng" strike="noStrike" kern="1200" baseline="0" dirty="0">
                <a:solidFill>
                  <a:schemeClr val="tx1"/>
                </a:solidFill>
                <a:effectLst/>
                <a:latin typeface="+mn-lt"/>
                <a:ea typeface="+mn-ea"/>
                <a:cs typeface="+mn-cs"/>
              </a:rPr>
              <a:t> you’re a creative person </a:t>
            </a:r>
            <a:r>
              <a:rPr lang="en-GB" sz="1200" b="0" i="0" u="sng" strike="noStrike" kern="1200" dirty="0">
                <a:solidFill>
                  <a:schemeClr val="tx1"/>
                </a:solidFill>
                <a:effectLst/>
                <a:latin typeface="+mn-lt"/>
                <a:ea typeface="+mn-ea"/>
                <a:cs typeface="+mn-cs"/>
              </a:rPr>
              <a:t>from the activities you currently do?</a:t>
            </a:r>
          </a:p>
          <a:p>
            <a:r>
              <a:rPr lang="en-GB" dirty="0"/>
              <a:t>What are you passionate about? What are you good at?</a:t>
            </a:r>
          </a:p>
          <a:p>
            <a:r>
              <a:rPr lang="en-GB" dirty="0"/>
              <a:t>Documenting</a:t>
            </a:r>
            <a:r>
              <a:rPr lang="en-GB" baseline="0" dirty="0"/>
              <a:t> your work- creating a visual CV</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Just one definition: </a:t>
            </a:r>
            <a:r>
              <a:rPr lang="en-GB" sz="1200" b="0" i="0" u="sng" strike="noStrike" kern="1200" dirty="0">
                <a:solidFill>
                  <a:schemeClr val="tx1"/>
                </a:solidFill>
                <a:effectLst/>
                <a:latin typeface="+mn-lt"/>
                <a:ea typeface="+mn-ea"/>
                <a:cs typeface="+mn-cs"/>
                <a:hlinkClick r:id="rId3"/>
              </a:rPr>
              <a:t>https://www.creativityatwork.com/2014/02/17/what-is-creativity/</a:t>
            </a:r>
            <a:endParaRPr lang="en-GB" sz="1200" b="0" i="0" u="sng" strike="noStrike"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3</a:t>
            </a:fld>
            <a:endParaRPr lang="en-US"/>
          </a:p>
        </p:txBody>
      </p:sp>
    </p:spTree>
    <p:extLst>
      <p:ext uri="{BB962C8B-B14F-4D97-AF65-F5344CB8AC3E}">
        <p14:creationId xmlns:p14="http://schemas.microsoft.com/office/powerpoint/2010/main" val="100962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Waltham Forest Alumni</a:t>
            </a:r>
          </a:p>
          <a:p>
            <a:r>
              <a:rPr lang="en-GB" sz="1200" dirty="0"/>
              <a:t>Actor: Adam</a:t>
            </a:r>
            <a:r>
              <a:rPr lang="en-GB" sz="1200" baseline="0" dirty="0"/>
              <a:t> </a:t>
            </a:r>
            <a:r>
              <a:rPr lang="en-GB" sz="1200" baseline="0" dirty="0" err="1"/>
              <a:t>Woodyatt</a:t>
            </a:r>
            <a:r>
              <a:rPr lang="en-GB" sz="1200" baseline="0" dirty="0"/>
              <a:t> (Ian from </a:t>
            </a:r>
            <a:r>
              <a:rPr lang="en-GB" sz="1200" baseline="0" dirty="0" err="1"/>
              <a:t>Eastenders</a:t>
            </a:r>
            <a:r>
              <a:rPr lang="en-GB" sz="1200" baseline="0" dirty="0"/>
              <a:t>) Went to Forest School</a:t>
            </a:r>
          </a:p>
          <a:p>
            <a:r>
              <a:rPr lang="en-GB" sz="1200" baseline="0" dirty="0"/>
              <a:t>Writer and broadcaster: June Sarpong (</a:t>
            </a:r>
            <a:r>
              <a:rPr lang="en-GB" sz="1200" b="0" i="0" kern="1200" dirty="0">
                <a:solidFill>
                  <a:schemeClr val="tx1"/>
                </a:solidFill>
                <a:effectLst/>
                <a:latin typeface="+mn-lt"/>
                <a:ea typeface="+mn-ea"/>
                <a:cs typeface="+mn-cs"/>
              </a:rPr>
              <a:t>BBC's first Director of Creative Diversity)</a:t>
            </a:r>
            <a:endParaRPr lang="en-GB" sz="1200" baseline="0" dirty="0"/>
          </a:p>
          <a:p>
            <a:r>
              <a:rPr lang="en-GB" sz="1200" baseline="0" dirty="0"/>
              <a:t>Designer: Jonathan </a:t>
            </a:r>
            <a:r>
              <a:rPr lang="en-GB" sz="1200" baseline="0" dirty="0" err="1"/>
              <a:t>Ive</a:t>
            </a:r>
            <a:r>
              <a:rPr lang="en-GB" sz="1200" baseline="0" dirty="0"/>
              <a:t> (</a:t>
            </a:r>
            <a:r>
              <a:rPr lang="en-GB" sz="1200" b="0" i="0" kern="1200" dirty="0">
                <a:solidFill>
                  <a:schemeClr val="tx1"/>
                </a:solidFill>
                <a:effectLst/>
                <a:latin typeface="+mn-lt"/>
                <a:ea typeface="+mn-ea"/>
                <a:cs typeface="+mn-cs"/>
              </a:rPr>
              <a:t>former Chief Design Officer of Apple Inc) went to Chingford Foundation School</a:t>
            </a:r>
          </a:p>
          <a:p>
            <a:r>
              <a:rPr lang="en-GB" sz="1200" b="0" i="0" kern="1200" dirty="0">
                <a:solidFill>
                  <a:schemeClr val="tx1"/>
                </a:solidFill>
                <a:effectLst/>
                <a:latin typeface="+mn-lt"/>
                <a:ea typeface="+mn-ea"/>
                <a:cs typeface="+mn-cs"/>
              </a:rPr>
              <a:t>Artist: Grayson Perry (creator</a:t>
            </a:r>
            <a:r>
              <a:rPr lang="en-GB" sz="1200" b="0" i="0" kern="1200" baseline="0" dirty="0">
                <a:solidFill>
                  <a:schemeClr val="tx1"/>
                </a:solidFill>
                <a:effectLst/>
                <a:latin typeface="+mn-lt"/>
                <a:ea typeface="+mn-ea"/>
                <a:cs typeface="+mn-cs"/>
              </a:rPr>
              <a:t> of </a:t>
            </a:r>
            <a:r>
              <a:rPr lang="en-GB" sz="1200" b="0" i="0" kern="1200" dirty="0">
                <a:solidFill>
                  <a:schemeClr val="tx1"/>
                </a:solidFill>
                <a:effectLst/>
                <a:latin typeface="+mn-lt"/>
                <a:ea typeface="+mn-ea"/>
                <a:cs typeface="+mn-cs"/>
              </a:rPr>
              <a:t>The</a:t>
            </a:r>
            <a:r>
              <a:rPr lang="en-GB" sz="1200" b="0" i="0" kern="1200" baseline="0" dirty="0">
                <a:solidFill>
                  <a:schemeClr val="tx1"/>
                </a:solidFill>
                <a:effectLst/>
                <a:latin typeface="+mn-lt"/>
                <a:ea typeface="+mn-ea"/>
                <a:cs typeface="+mn-cs"/>
              </a:rPr>
              <a:t> Walthamstow Tapestry- had studio in Walthamstow)</a:t>
            </a:r>
          </a:p>
          <a:p>
            <a:r>
              <a:rPr lang="en-GB" sz="1200" b="0" i="0" kern="1200" baseline="0" dirty="0">
                <a:solidFill>
                  <a:schemeClr val="tx1"/>
                </a:solidFill>
                <a:effectLst/>
                <a:latin typeface="+mn-lt"/>
                <a:ea typeface="+mn-ea"/>
                <a:cs typeface="+mn-cs"/>
              </a:rPr>
              <a:t>Musician: Lethal </a:t>
            </a:r>
            <a:r>
              <a:rPr lang="en-GB" sz="1200" b="0" i="0" kern="1200" baseline="0" dirty="0" err="1">
                <a:solidFill>
                  <a:schemeClr val="tx1"/>
                </a:solidFill>
                <a:effectLst/>
                <a:latin typeface="+mn-lt"/>
                <a:ea typeface="+mn-ea"/>
                <a:cs typeface="+mn-cs"/>
              </a:rPr>
              <a:t>Bizzel</a:t>
            </a:r>
            <a:r>
              <a:rPr lang="en-GB" sz="1200" b="0" i="0" kern="1200" baseline="0" dirty="0">
                <a:solidFill>
                  <a:schemeClr val="tx1"/>
                </a:solidFill>
                <a:effectLst/>
                <a:latin typeface="+mn-lt"/>
                <a:ea typeface="+mn-ea"/>
                <a:cs typeface="+mn-cs"/>
              </a:rPr>
              <a:t> (Grime artist) Attended </a:t>
            </a:r>
            <a:r>
              <a:rPr lang="en-GB" sz="1200" b="0" i="0" kern="1200" dirty="0">
                <a:solidFill>
                  <a:schemeClr val="tx1"/>
                </a:solidFill>
                <a:effectLst/>
                <a:latin typeface="+mn-lt"/>
                <a:ea typeface="+mn-ea"/>
                <a:cs typeface="+mn-cs"/>
              </a:rPr>
              <a:t>Holy Family Catholic School in Walthamstow</a:t>
            </a:r>
            <a:endParaRPr lang="en-GB" sz="1200" dirty="0"/>
          </a:p>
          <a:p>
            <a:endParaRPr lang="en-GB" sz="1200"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13</a:t>
            </a:fld>
            <a:endParaRPr lang="en-US"/>
          </a:p>
        </p:txBody>
      </p:sp>
    </p:spTree>
    <p:extLst>
      <p:ext uri="{BB962C8B-B14F-4D97-AF65-F5344CB8AC3E}">
        <p14:creationId xmlns:p14="http://schemas.microsoft.com/office/powerpoint/2010/main" val="3270986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Borough increasingly known as a centre of culture and creativity</a:t>
            </a:r>
          </a:p>
          <a:p>
            <a:endParaRPr lang="en-GB" sz="1200" dirty="0"/>
          </a:p>
          <a:p>
            <a:r>
              <a:rPr lang="en-GB" sz="1200" dirty="0"/>
              <a:t>E17 Art Trail  (biggest independent Art trail in </a:t>
            </a:r>
            <a:r>
              <a:rPr lang="en-GB" sz="1200" dirty="0" err="1"/>
              <a:t>Uk</a:t>
            </a:r>
            <a:r>
              <a:rPr lang="en-GB" sz="1200" dirty="0"/>
              <a:t>) </a:t>
            </a:r>
          </a:p>
          <a:p>
            <a:r>
              <a:rPr lang="en-GB" sz="1200" dirty="0"/>
              <a:t>Borough of culture 2019 – New Adventures residency at Roger Ascham school</a:t>
            </a:r>
          </a:p>
          <a:p>
            <a:r>
              <a:rPr lang="en-GB" sz="1200" dirty="0"/>
              <a:t>Soho theatre coming to EMD</a:t>
            </a:r>
          </a:p>
          <a:p>
            <a:r>
              <a:rPr lang="en-GB" sz="1200" dirty="0"/>
              <a:t>William Morris Gallery; (redeveloped 2012) </a:t>
            </a:r>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14</a:t>
            </a:fld>
            <a:endParaRPr lang="en-US"/>
          </a:p>
        </p:txBody>
      </p:sp>
    </p:spTree>
    <p:extLst>
      <p:ext uri="{BB962C8B-B14F-4D97-AF65-F5344CB8AC3E}">
        <p14:creationId xmlns:p14="http://schemas.microsoft.com/office/powerpoint/2010/main" val="2655375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source: </a:t>
            </a:r>
            <a:r>
              <a:rPr lang="en-GB" sz="1200" b="0" i="0" u="sng" strike="noStrike" kern="1200" dirty="0">
                <a:solidFill>
                  <a:schemeClr val="tx1"/>
                </a:solidFill>
                <a:effectLst/>
                <a:latin typeface="+mn-lt"/>
                <a:ea typeface="+mn-ea"/>
                <a:cs typeface="+mn-cs"/>
                <a:hlinkClick r:id="rId3"/>
              </a:rPr>
              <a:t>https://www.walthamforest.gov.uk/sites/default/files/Economic_Growth_Strategy_Report_2016_20_0.pdf</a:t>
            </a:r>
            <a:r>
              <a:rPr lang="en-GB" sz="1200" b="1" i="0" u="none" strike="noStrike" kern="1200" dirty="0">
                <a:solidFill>
                  <a:schemeClr val="tx1"/>
                </a:solidFill>
                <a:effectLst/>
                <a:latin typeface="+mn-lt"/>
                <a:ea typeface="+mn-ea"/>
                <a:cs typeface="+mn-cs"/>
              </a:rPr>
              <a:t> </a:t>
            </a:r>
            <a:endParaRPr lang="en-GB" sz="1200" dirty="0"/>
          </a:p>
          <a:p>
            <a:endParaRPr lang="en-GB" sz="1200"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15</a:t>
            </a:fld>
            <a:endParaRPr lang="en-US"/>
          </a:p>
        </p:txBody>
      </p:sp>
    </p:spTree>
    <p:extLst>
      <p:ext uri="{BB962C8B-B14F-4D97-AF65-F5344CB8AC3E}">
        <p14:creationId xmlns:p14="http://schemas.microsoft.com/office/powerpoint/2010/main" val="183959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East Bank will bring an additional </a:t>
            </a:r>
            <a:r>
              <a:rPr lang="en-GB" sz="1200" b="1" i="0" kern="1200" dirty="0">
                <a:solidFill>
                  <a:schemeClr val="tx1"/>
                </a:solidFill>
                <a:effectLst/>
                <a:latin typeface="+mn-lt"/>
                <a:ea typeface="+mn-ea"/>
                <a:cs typeface="+mn-cs"/>
              </a:rPr>
              <a:t>1.5 million</a:t>
            </a:r>
            <a:r>
              <a:rPr lang="en-GB" sz="1200" b="0" i="0" kern="1200" dirty="0">
                <a:solidFill>
                  <a:schemeClr val="tx1"/>
                </a:solidFill>
                <a:effectLst/>
                <a:latin typeface="+mn-lt"/>
                <a:ea typeface="+mn-ea"/>
                <a:cs typeface="+mn-cs"/>
              </a:rPr>
              <a:t> visitors to the Park and surrounding area each year</a:t>
            </a:r>
          </a:p>
          <a:p>
            <a:r>
              <a:rPr lang="en-GB" sz="1200" b="1" i="0" kern="1200" dirty="0">
                <a:solidFill>
                  <a:schemeClr val="tx1"/>
                </a:solidFill>
                <a:effectLst/>
                <a:latin typeface="+mn-lt"/>
                <a:ea typeface="+mn-ea"/>
                <a:cs typeface="+mn-cs"/>
              </a:rPr>
              <a:t>More than 2,500 jobs</a:t>
            </a:r>
            <a:r>
              <a:rPr lang="en-GB" sz="1200" b="0" i="0" kern="1200" dirty="0">
                <a:solidFill>
                  <a:schemeClr val="tx1"/>
                </a:solidFill>
                <a:effectLst/>
                <a:latin typeface="+mn-lt"/>
                <a:ea typeface="+mn-ea"/>
                <a:cs typeface="+mn-cs"/>
              </a:rPr>
              <a:t> will be created in East Bank, and an estimated </a:t>
            </a:r>
            <a:r>
              <a:rPr lang="en-GB" sz="1200" b="1" i="0" kern="1200" dirty="0">
                <a:solidFill>
                  <a:schemeClr val="tx1"/>
                </a:solidFill>
                <a:effectLst/>
                <a:latin typeface="+mn-lt"/>
                <a:ea typeface="+mn-ea"/>
                <a:cs typeface="+mn-cs"/>
              </a:rPr>
              <a:t>£1.5 billion</a:t>
            </a:r>
            <a:r>
              <a:rPr lang="en-GB" sz="1200" b="0" i="0" kern="1200" dirty="0">
                <a:solidFill>
                  <a:schemeClr val="tx1"/>
                </a:solidFill>
                <a:effectLst/>
                <a:latin typeface="+mn-lt"/>
                <a:ea typeface="+mn-ea"/>
                <a:cs typeface="+mn-cs"/>
              </a:rPr>
              <a:t> generation for the local economy</a:t>
            </a:r>
          </a:p>
          <a:p>
            <a:r>
              <a:rPr lang="en-GB" sz="1200" b="0" i="0" kern="1200" dirty="0">
                <a:solidFill>
                  <a:schemeClr val="tx1"/>
                </a:solidFill>
                <a:effectLst/>
                <a:latin typeface="+mn-lt"/>
                <a:ea typeface="+mn-ea"/>
                <a:cs typeface="+mn-cs"/>
              </a:rPr>
              <a:t>Sadler's Wells East will open a </a:t>
            </a:r>
            <a:r>
              <a:rPr lang="en-GB" sz="1200" b="1" i="0" kern="1200" dirty="0">
                <a:solidFill>
                  <a:schemeClr val="tx1"/>
                </a:solidFill>
                <a:effectLst/>
                <a:latin typeface="+mn-lt"/>
                <a:ea typeface="+mn-ea"/>
                <a:cs typeface="+mn-cs"/>
              </a:rPr>
              <a:t>550-seat theatre</a:t>
            </a:r>
            <a:r>
              <a:rPr lang="en-GB" sz="1200" b="0" i="0" kern="1200" dirty="0">
                <a:solidFill>
                  <a:schemeClr val="tx1"/>
                </a:solidFill>
                <a:effectLst/>
                <a:latin typeface="+mn-lt"/>
                <a:ea typeface="+mn-ea"/>
                <a:cs typeface="+mn-cs"/>
              </a:rPr>
              <a:t> and establish a new centre for choreographic practice and a hip hop academy, both of which will be the first of their kind in the country</a:t>
            </a:r>
          </a:p>
          <a:p>
            <a:r>
              <a:rPr lang="en-GB" sz="1200" b="0" i="0" kern="1200" dirty="0">
                <a:solidFill>
                  <a:schemeClr val="tx1"/>
                </a:solidFill>
                <a:effectLst/>
                <a:latin typeface="+mn-lt"/>
                <a:ea typeface="+mn-ea"/>
                <a:cs typeface="+mn-cs"/>
              </a:rPr>
              <a:t>UAL's London College of Fashion will integrate its six sites onto one campus, accommodating </a:t>
            </a:r>
            <a:r>
              <a:rPr lang="en-GB" sz="1200" b="1" i="0" kern="1200" dirty="0">
                <a:solidFill>
                  <a:schemeClr val="tx1"/>
                </a:solidFill>
                <a:effectLst/>
                <a:latin typeface="+mn-lt"/>
                <a:ea typeface="+mn-ea"/>
                <a:cs typeface="+mn-cs"/>
              </a:rPr>
              <a:t>6,500 students with their world-leading research community, business incubation and social </a:t>
            </a:r>
            <a:r>
              <a:rPr lang="en-GB" sz="1200" b="1" i="0" kern="1200" dirty="0" err="1">
                <a:solidFill>
                  <a:schemeClr val="tx1"/>
                </a:solidFill>
                <a:effectLst/>
                <a:latin typeface="+mn-lt"/>
                <a:ea typeface="+mn-ea"/>
                <a:cs typeface="+mn-cs"/>
              </a:rPr>
              <a:t>enterpise</a:t>
            </a:r>
            <a:r>
              <a:rPr lang="en-GB" sz="1200" b="1" i="0" kern="1200" dirty="0">
                <a:solidFill>
                  <a:schemeClr val="tx1"/>
                </a:solidFill>
                <a:effectLst/>
                <a:latin typeface="+mn-lt"/>
                <a:ea typeface="+mn-ea"/>
                <a:cs typeface="+mn-cs"/>
              </a:rPr>
              <a:t> centres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V&amp;A East will display its world-famous collections at two sites with a new museum at Stratford Waterfront and the V&amp;A Collection and Research at Here East</a:t>
            </a:r>
          </a:p>
          <a:p>
            <a:r>
              <a:rPr lang="en-GB" sz="1200" b="0" i="0" kern="1200" dirty="0">
                <a:solidFill>
                  <a:schemeClr val="tx1"/>
                </a:solidFill>
                <a:effectLst/>
                <a:latin typeface="+mn-lt"/>
                <a:ea typeface="+mn-ea"/>
                <a:cs typeface="+mn-cs"/>
              </a:rPr>
              <a:t>The Smithsonian Institution will establish a presence in London for the first time ever, in partnership with the V&amp;A</a:t>
            </a:r>
          </a:p>
          <a:p>
            <a:r>
              <a:rPr lang="en-GB" sz="1200" b="0" i="0" kern="1200" dirty="0">
                <a:solidFill>
                  <a:schemeClr val="tx1"/>
                </a:solidFill>
                <a:effectLst/>
                <a:latin typeface="+mn-lt"/>
                <a:ea typeface="+mn-ea"/>
                <a:cs typeface="+mn-cs"/>
              </a:rPr>
              <a:t>The state of the art BBC music studios will provide a hub from which to celebrate music of all genres</a:t>
            </a:r>
          </a:p>
          <a:p>
            <a:r>
              <a:rPr lang="en-GB" sz="1200" b="0" i="0" kern="1200" dirty="0">
                <a:solidFill>
                  <a:schemeClr val="tx1"/>
                </a:solidFill>
                <a:effectLst/>
                <a:latin typeface="+mn-lt"/>
                <a:ea typeface="+mn-ea"/>
                <a:cs typeface="+mn-cs"/>
              </a:rPr>
              <a:t>UCL will create a new campus, UCL East, providing multi-disciplinary research, teaching and innovation, in areas such as robotics, smart cities, culture and conservation, for around </a:t>
            </a:r>
            <a:r>
              <a:rPr lang="en-GB" sz="1200" b="1" i="0" kern="1200" dirty="0">
                <a:solidFill>
                  <a:schemeClr val="tx1"/>
                </a:solidFill>
                <a:effectLst/>
                <a:latin typeface="+mn-lt"/>
                <a:ea typeface="+mn-ea"/>
                <a:cs typeface="+mn-cs"/>
              </a:rPr>
              <a:t>4,000 students</a:t>
            </a:r>
          </a:p>
          <a:p>
            <a:endParaRPr lang="en-GB" sz="1200" b="1" i="0" kern="1200" dirty="0">
              <a:solidFill>
                <a:schemeClr val="tx1"/>
              </a:solidFill>
              <a:effectLst/>
              <a:latin typeface="+mn-lt"/>
              <a:ea typeface="+mn-ea"/>
              <a:cs typeface="+mn-cs"/>
            </a:endParaRPr>
          </a:p>
          <a:p>
            <a:r>
              <a:rPr lang="en-GB" sz="1200" b="1" dirty="0">
                <a:solidFill>
                  <a:srgbClr val="283583"/>
                </a:solidFill>
              </a:rPr>
              <a:t>DAGENHAM STUDIOS</a:t>
            </a:r>
          </a:p>
          <a:p>
            <a:r>
              <a:rPr lang="en-GB" sz="1200" dirty="0">
                <a:solidFill>
                  <a:srgbClr val="283583"/>
                </a:solidFill>
              </a:rPr>
              <a:t>Planning is underway for  new state-of-the-art facility for film and TV production </a:t>
            </a:r>
            <a:r>
              <a:rPr lang="en-GB" sz="1200" b="0" i="0" kern="1200" dirty="0">
                <a:solidFill>
                  <a:schemeClr val="tx1"/>
                </a:solidFill>
                <a:effectLst/>
                <a:latin typeface="+mn-lt"/>
                <a:ea typeface="+mn-ea"/>
                <a:cs typeface="+mn-cs"/>
              </a:rPr>
              <a:t>The planned studios will feature six sound stages covering 140,000 sq. ft., 85,200 sq. ft. of offices and 174,500 sq. ft. of workshops.</a:t>
            </a:r>
          </a:p>
          <a:p>
            <a:endParaRPr lang="en-GB" sz="1200" b="0" i="0" kern="1200" dirty="0">
              <a:solidFill>
                <a:schemeClr val="tx1"/>
              </a:solidFill>
              <a:effectLst/>
              <a:latin typeface="+mn-lt"/>
              <a:ea typeface="+mn-ea"/>
              <a:cs typeface="+mn-cs"/>
            </a:endParaRPr>
          </a:p>
          <a:p>
            <a:r>
              <a:rPr lang="en-GB" sz="1200" dirty="0">
                <a:hlinkClick r:id="rId3"/>
              </a:rPr>
              <a:t>https://variety.com/2020/artisans/news/dagenham-studios-1203525920/</a:t>
            </a:r>
            <a:endParaRPr lang="en-GB" sz="1200" dirty="0"/>
          </a:p>
          <a:p>
            <a:endParaRPr lang="en-GB" sz="1200" dirty="0">
              <a:solidFill>
                <a:srgbClr val="283583"/>
              </a:solidFill>
            </a:endParaRPr>
          </a:p>
          <a:p>
            <a:endParaRPr lang="en-GB"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16</a:t>
            </a:fld>
            <a:endParaRPr lang="en-US"/>
          </a:p>
        </p:txBody>
      </p:sp>
    </p:spTree>
    <p:extLst>
      <p:ext uri="{BB962C8B-B14F-4D97-AF65-F5344CB8AC3E}">
        <p14:creationId xmlns:p14="http://schemas.microsoft.com/office/powerpoint/2010/main" val="3454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Covid-19 has has a massive negative impact on the UK economy will have impacted, in particular on the creative industries. However some parts have been more adversely affected than others.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Will the situation for gaming be the same as live events?</a:t>
            </a:r>
            <a:r>
              <a:rPr lang="en-GB" dirty="0">
                <a:effectLst/>
              </a:rPr>
              <a:t> </a:t>
            </a:r>
            <a:endParaRPr lang="en-GB"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26</a:t>
            </a:fld>
            <a:endParaRPr lang="en-US"/>
          </a:p>
        </p:txBody>
      </p:sp>
    </p:spTree>
    <p:extLst>
      <p:ext uri="{BB962C8B-B14F-4D97-AF65-F5344CB8AC3E}">
        <p14:creationId xmlns:p14="http://schemas.microsoft.com/office/powerpoint/2010/main" val="4089993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current working arrangements across a range of industries. Note that overall, very few people are still furloughed. Compare this to the ‘Arts, Entertainment and Recreation’ group which shows that around 50% of workers are still furloughed. This is more than any other group. However the impact of </a:t>
            </a:r>
            <a:r>
              <a:rPr lang="en-GB" sz="1200" kern="1200" dirty="0" err="1">
                <a:solidFill>
                  <a:schemeClr val="tx1"/>
                </a:solidFill>
                <a:effectLst/>
                <a:latin typeface="+mn-lt"/>
                <a:ea typeface="+mn-ea"/>
                <a:cs typeface="+mn-cs"/>
              </a:rPr>
              <a:t>covid</a:t>
            </a:r>
            <a:r>
              <a:rPr lang="en-GB" sz="1200" kern="1200" dirty="0">
                <a:solidFill>
                  <a:schemeClr val="tx1"/>
                </a:solidFill>
                <a:effectLst/>
                <a:latin typeface="+mn-lt"/>
                <a:ea typeface="+mn-ea"/>
                <a:cs typeface="+mn-cs"/>
              </a:rPr>
              <a:t> is not the same across the culture industry. </a:t>
            </a:r>
          </a:p>
          <a:p>
            <a:endParaRPr lang="en-GB" sz="1200" kern="1200" dirty="0">
              <a:solidFill>
                <a:schemeClr val="tx1"/>
              </a:solidFill>
              <a:effectLst/>
              <a:latin typeface="+mn-lt"/>
              <a:ea typeface="+mn-ea"/>
              <a:cs typeface="+mn-cs"/>
            </a:endParaRPr>
          </a:p>
          <a:p>
            <a:r>
              <a:rPr lang="en-GB" sz="1600" dirty="0"/>
              <a:t>https://</a:t>
            </a:r>
            <a:r>
              <a:rPr lang="en-GB" sz="1600" dirty="0" err="1"/>
              <a:t>www.bbc.co.uk</a:t>
            </a:r>
            <a:r>
              <a:rPr lang="en-GB" sz="1600" dirty="0"/>
              <a:t>/news/uk-53942542</a:t>
            </a:r>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27</a:t>
            </a:fld>
            <a:endParaRPr lang="en-US"/>
          </a:p>
        </p:txBody>
      </p:sp>
    </p:spTree>
    <p:extLst>
      <p:ext uri="{BB962C8B-B14F-4D97-AF65-F5344CB8AC3E}">
        <p14:creationId xmlns:p14="http://schemas.microsoft.com/office/powerpoint/2010/main" val="564841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All businesses have had to respond to the global pandemic. Here are some examples of their responses. </a:t>
            </a:r>
          </a:p>
          <a:p>
            <a:endParaRPr lang="en-GB" sz="1200" b="1" dirty="0"/>
          </a:p>
          <a:p>
            <a:r>
              <a:rPr lang="en-GB" sz="1200" b="1" dirty="0"/>
              <a:t>1. Pivot for Good – where organisations changed their production to help</a:t>
            </a:r>
          </a:p>
          <a:p>
            <a:r>
              <a:rPr lang="en-GB" sz="1200" dirty="0"/>
              <a:t>Alcoholic drinks companies, </a:t>
            </a:r>
            <a:r>
              <a:rPr lang="en-GB" sz="1200" dirty="0" err="1"/>
              <a:t>eg</a:t>
            </a:r>
            <a:r>
              <a:rPr lang="en-GB" sz="1200" dirty="0"/>
              <a:t> </a:t>
            </a:r>
            <a:r>
              <a:rPr lang="en-GB" sz="1200" dirty="0" err="1"/>
              <a:t>Brewdog</a:t>
            </a:r>
            <a:r>
              <a:rPr lang="en-GB" sz="1200" dirty="0"/>
              <a:t> making hand sanitizer. </a:t>
            </a:r>
          </a:p>
          <a:p>
            <a:r>
              <a:rPr lang="en-GB" sz="1200" dirty="0"/>
              <a:t>Burberry making PPE</a:t>
            </a:r>
          </a:p>
          <a:p>
            <a:endParaRPr lang="en-GB" sz="1200" dirty="0"/>
          </a:p>
          <a:p>
            <a:r>
              <a:rPr lang="en-GB" sz="1200" b="1" dirty="0"/>
              <a:t>2. Rethinking business model – Where organisations had to adapt and change their offering</a:t>
            </a:r>
          </a:p>
          <a:p>
            <a:r>
              <a:rPr lang="en-GB" sz="1050" b="0" i="0" kern="1200" dirty="0">
                <a:solidFill>
                  <a:schemeClr val="tx1"/>
                </a:solidFill>
                <a:effectLst/>
                <a:latin typeface="+mn-lt"/>
                <a:ea typeface="+mn-ea"/>
                <a:cs typeface="+mn-cs"/>
              </a:rPr>
              <a:t>Osolocal2u was set up in March 2020 to provide a home delivery service of Fresh Food during the COVID-19 pandemic.</a:t>
            </a:r>
          </a:p>
          <a:p>
            <a:br>
              <a:rPr lang="en-GB" sz="1050" b="0" i="0" kern="1200" dirty="0">
                <a:solidFill>
                  <a:schemeClr val="tx1"/>
                </a:solidFill>
                <a:effectLst/>
                <a:latin typeface="+mn-lt"/>
                <a:ea typeface="+mn-ea"/>
                <a:cs typeface="+mn-cs"/>
              </a:rPr>
            </a:br>
            <a:r>
              <a:rPr lang="en-GB" sz="1050" b="0" i="0" kern="1200" dirty="0">
                <a:solidFill>
                  <a:schemeClr val="tx1"/>
                </a:solidFill>
                <a:effectLst/>
                <a:latin typeface="+mn-lt"/>
                <a:ea typeface="+mn-ea"/>
                <a:cs typeface="+mn-cs"/>
              </a:rPr>
              <a:t>Home deliveries are brought to you by 4DegreesC Ltd, established in 1984.  4DegreesC supply top eateries throughout London and the South East from BRC accredited, refrigerated warehouses in New Spitalfields Market, London and Southampton with a shiny fleet of FORS accredited lorries.</a:t>
            </a:r>
          </a:p>
          <a:p>
            <a:endParaRPr lang="en-GB" sz="1200" b="1" dirty="0"/>
          </a:p>
          <a:p>
            <a:r>
              <a:rPr lang="en-GB" sz="1200" dirty="0"/>
              <a:t>https://www.osolocal2u.com/pages/about-us</a:t>
            </a:r>
          </a:p>
          <a:p>
            <a:endParaRPr lang="en-GB" sz="1200" dirty="0"/>
          </a:p>
          <a:p>
            <a:r>
              <a:rPr lang="en-GB" sz="1200" b="1" dirty="0"/>
              <a:t>3. Virtual world</a:t>
            </a:r>
          </a:p>
          <a:p>
            <a:r>
              <a:rPr lang="en-GB" sz="1200" dirty="0"/>
              <a:t>Virtual museum experiences – Museum of London – Great Fire of London Live Stream</a:t>
            </a:r>
          </a:p>
          <a:p>
            <a:r>
              <a:rPr lang="en-GB" sz="1200" dirty="0"/>
              <a:t>https://</a:t>
            </a:r>
            <a:r>
              <a:rPr lang="en-GB" sz="1200" dirty="0" err="1"/>
              <a:t>www.museumoflondon.org.uk</a:t>
            </a:r>
            <a:r>
              <a:rPr lang="en-GB" sz="1200" dirty="0"/>
              <a:t>/families/great-fire-</a:t>
            </a:r>
            <a:r>
              <a:rPr lang="en-GB" sz="1200" dirty="0" err="1"/>
              <a:t>london</a:t>
            </a:r>
            <a:r>
              <a:rPr lang="en-GB" sz="1200" dirty="0"/>
              <a:t>-live-stream</a:t>
            </a:r>
          </a:p>
          <a:p>
            <a:r>
              <a:rPr lang="en-GB" sz="1200" dirty="0"/>
              <a:t>Virtual Museum tours https://</a:t>
            </a:r>
            <a:r>
              <a:rPr lang="en-GB" sz="1200" dirty="0" err="1"/>
              <a:t>www.museumoflondon.org.uk</a:t>
            </a:r>
            <a:r>
              <a:rPr lang="en-GB" sz="1200" dirty="0"/>
              <a:t>/families/fun-home/virtual-tour-</a:t>
            </a:r>
            <a:r>
              <a:rPr lang="en-GB" sz="1200" dirty="0" err="1"/>
              <a:t>victorian</a:t>
            </a:r>
            <a:r>
              <a:rPr lang="en-GB" sz="1200" dirty="0"/>
              <a:t>-walk</a:t>
            </a:r>
          </a:p>
          <a:p>
            <a:endParaRPr lang="en-GB" sz="1200" dirty="0"/>
          </a:p>
          <a:p>
            <a:r>
              <a:rPr lang="en-GB" sz="1200" dirty="0"/>
              <a:t>Meerkat Music – Live stream performances from Take That and Little Mix</a:t>
            </a:r>
          </a:p>
          <a:p>
            <a:endParaRPr lang="en-GB" sz="1200" dirty="0"/>
          </a:p>
          <a:p>
            <a:r>
              <a:rPr lang="en-GB" sz="1200" dirty="0"/>
              <a:t>Virtual Orchestra – free outreach for young musicians, to give them a chance to play in an ensemble. Started with 60 musicians, now has over 3,500 registered participants across the globe. </a:t>
            </a:r>
          </a:p>
          <a:p>
            <a:endParaRPr lang="en-GB" sz="1200" dirty="0"/>
          </a:p>
          <a:p>
            <a:endParaRPr lang="en-GB" sz="1200" dirty="0"/>
          </a:p>
          <a:p>
            <a:endParaRPr lang="en-GB" sz="1200"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28</a:t>
            </a:fld>
            <a:endParaRPr lang="en-US"/>
          </a:p>
        </p:txBody>
      </p:sp>
    </p:spTree>
    <p:extLst>
      <p:ext uri="{BB962C8B-B14F-4D97-AF65-F5344CB8AC3E}">
        <p14:creationId xmlns:p14="http://schemas.microsoft.com/office/powerpoint/2010/main" val="581332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b="1" dirty="0"/>
          </a:p>
          <a:p>
            <a:r>
              <a:rPr lang="en-GB" b="1" dirty="0"/>
              <a:t>Museums and Galleries</a:t>
            </a:r>
          </a:p>
          <a:p>
            <a:pPr fontAlgn="base"/>
            <a:r>
              <a:rPr lang="en-GB" sz="1200" b="0" i="0" kern="1200" dirty="0">
                <a:solidFill>
                  <a:schemeClr val="tx1"/>
                </a:solidFill>
                <a:effectLst/>
                <a:latin typeface="+mn-lt"/>
                <a:ea typeface="+mn-ea"/>
                <a:cs typeface="+mn-cs"/>
              </a:rPr>
              <a:t>There has been gradual reopening throughout the summer. Tate Modern - 70% fewer visitors than before the pandemic distanced through queues, timed tickets. </a:t>
            </a:r>
          </a:p>
          <a:p>
            <a:pPr fontAlgn="base"/>
            <a:endParaRPr lang="en-GB" sz="1200" b="1" i="0" kern="1200" dirty="0">
              <a:solidFill>
                <a:schemeClr val="tx1"/>
              </a:solidFill>
              <a:effectLst/>
              <a:latin typeface="+mn-lt"/>
              <a:ea typeface="+mn-ea"/>
              <a:cs typeface="+mn-cs"/>
            </a:endParaRPr>
          </a:p>
          <a:p>
            <a:pPr fontAlgn="base"/>
            <a:r>
              <a:rPr lang="en-GB" sz="1200" b="1" i="0" kern="1200" dirty="0">
                <a:solidFill>
                  <a:schemeClr val="tx1"/>
                </a:solidFill>
                <a:effectLst/>
                <a:latin typeface="+mn-lt"/>
                <a:ea typeface="+mn-ea"/>
                <a:cs typeface="+mn-cs"/>
              </a:rPr>
              <a:t>Performing arts</a:t>
            </a:r>
          </a:p>
          <a:p>
            <a:pPr fontAlgn="base"/>
            <a:r>
              <a:rPr lang="en-GB" sz="1200" b="0" i="0" kern="1200" dirty="0">
                <a:solidFill>
                  <a:schemeClr val="tx1"/>
                </a:solidFill>
                <a:effectLst/>
                <a:latin typeface="+mn-lt"/>
                <a:ea typeface="+mn-ea"/>
                <a:cs typeface="+mn-cs"/>
              </a:rPr>
              <a:t>Lots of possible variations have been suggested: take it outside, downsize it, spread it out, stream it. Could you stage a drive-through opera? Could a composer write a work for a socially distant ensemble? Can you make an online literary festival attractive to audiences when they can’t be in the same room as the authors?</a:t>
            </a:r>
          </a:p>
          <a:p>
            <a:pPr fontAlgn="base"/>
            <a:endParaRPr lang="en-GB" sz="1200" b="0" i="0" kern="1200" dirty="0">
              <a:solidFill>
                <a:schemeClr val="tx1"/>
              </a:solidFill>
              <a:effectLst/>
              <a:latin typeface="+mn-lt"/>
              <a:ea typeface="+mn-ea"/>
              <a:cs typeface="+mn-cs"/>
            </a:endParaRPr>
          </a:p>
          <a:p>
            <a:endParaRPr lang="en-GB" dirty="0"/>
          </a:p>
          <a:p>
            <a:r>
              <a:rPr lang="en-GB" dirty="0"/>
              <a:t>https://</a:t>
            </a:r>
            <a:r>
              <a:rPr lang="en-GB" dirty="0" err="1"/>
              <a:t>www.theguardian.com</a:t>
            </a:r>
            <a:r>
              <a:rPr lang="en-GB" dirty="0"/>
              <a:t>/</a:t>
            </a:r>
            <a:r>
              <a:rPr lang="en-GB" dirty="0" err="1"/>
              <a:t>commentisfree</a:t>
            </a:r>
            <a:r>
              <a:rPr lang="en-GB" dirty="0"/>
              <a:t>/2020/may/18/war-arts-stronger-covid-19-devastated-theatres-museums-imagination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It’s clear that the Performing and live arts are suffering more than any other sector, but their value to society is being appreciated all the more by its absence. Therefore i</a:t>
            </a:r>
            <a:r>
              <a:rPr lang="en-GB" dirty="0"/>
              <a:t>t’s essential that the cultural and heritage sector is protected for future generations. In July the government announce a £1.57 billion investment to help to do urgent and critical work secure the survival of the industry. </a:t>
            </a:r>
          </a:p>
          <a:p>
            <a:r>
              <a:rPr lang="en-GB" dirty="0"/>
              <a:t>https://</a:t>
            </a:r>
            <a:r>
              <a:rPr lang="en-GB" dirty="0" err="1"/>
              <a:t>www.artscouncil.org.uk</a:t>
            </a:r>
            <a:r>
              <a:rPr lang="en-GB" dirty="0"/>
              <a:t>/blog/delivering-governments-culture-recovery-fund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addition Arts Council England have an </a:t>
            </a:r>
            <a:r>
              <a:rPr lang="en-GB" sz="1200" b="1" i="0" kern="1200" dirty="0">
                <a:solidFill>
                  <a:schemeClr val="tx1"/>
                </a:solidFill>
                <a:effectLst/>
                <a:latin typeface="+mn-lt"/>
                <a:ea typeface="+mn-ea"/>
                <a:cs typeface="+mn-cs"/>
              </a:rPr>
              <a:t>Emergency Response Package </a:t>
            </a:r>
            <a:r>
              <a:rPr lang="en-GB" sz="1200" b="0" i="0" kern="1200" dirty="0">
                <a:solidFill>
                  <a:schemeClr val="tx1"/>
                </a:solidFill>
                <a:effectLst/>
                <a:latin typeface="+mn-lt"/>
                <a:ea typeface="+mn-ea"/>
                <a:cs typeface="+mn-cs"/>
              </a:rPr>
              <a:t>which they will use to build on the government’s rescue package.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ACE have re-opened </a:t>
            </a:r>
            <a:r>
              <a:rPr lang="en-GB" sz="1200" b="1" i="0" kern="1200" dirty="0">
                <a:solidFill>
                  <a:schemeClr val="tx1"/>
                </a:solidFill>
                <a:effectLst/>
                <a:latin typeface="+mn-lt"/>
                <a:ea typeface="+mn-ea"/>
                <a:cs typeface="+mn-cs"/>
              </a:rPr>
              <a:t>National Lottery Project Grants</a:t>
            </a:r>
            <a:r>
              <a:rPr lang="en-GB" sz="1200" b="0" i="0" kern="1200" dirty="0">
                <a:solidFill>
                  <a:schemeClr val="tx1"/>
                </a:solidFill>
                <a:effectLst/>
                <a:latin typeface="+mn-lt"/>
                <a:ea typeface="+mn-ea"/>
                <a:cs typeface="+mn-cs"/>
              </a:rPr>
              <a:t>, increasing the budget by £18 million to make £75 million available to individuals, community and cultural organisations. </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Developing Your Creative Practice</a:t>
            </a:r>
            <a:r>
              <a:rPr lang="en-GB" sz="1200" b="0" i="0" kern="1200" dirty="0">
                <a:solidFill>
                  <a:schemeClr val="tx1"/>
                </a:solidFill>
                <a:effectLst/>
                <a:latin typeface="+mn-lt"/>
                <a:ea typeface="+mn-ea"/>
                <a:cs typeface="+mn-cs"/>
              </a:rPr>
              <a:t> -  reopening this  to help creatives step up their work in new ways, and increasing the budget from £3.6 million to £18 million.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Plus an extra £2 million to support the work of freelancers in the sector. </a:t>
            </a:r>
          </a:p>
          <a:p>
            <a:endParaRPr lang="en-GB" dirty="0"/>
          </a:p>
          <a:p>
            <a:endParaRPr lang="en-GB" dirty="0"/>
          </a:p>
          <a:p>
            <a:r>
              <a:rPr lang="en-GB" dirty="0"/>
              <a:t>https://</a:t>
            </a:r>
            <a:r>
              <a:rPr lang="en-GB" dirty="0" err="1"/>
              <a:t>www.artscouncil.org.uk</a:t>
            </a:r>
            <a:r>
              <a:rPr lang="en-GB" dirty="0"/>
              <a:t>/covid19</a:t>
            </a:r>
          </a:p>
          <a:p>
            <a:endParaRPr lang="en-GB" dirty="0"/>
          </a:p>
          <a:p>
            <a:r>
              <a:rPr lang="en-GB" dirty="0"/>
              <a:t>Additional reading</a:t>
            </a:r>
          </a:p>
          <a:p>
            <a:endParaRPr lang="en-GB" sz="1200" dirty="0"/>
          </a:p>
          <a:p>
            <a:r>
              <a:rPr lang="en-GB" sz="1200" dirty="0"/>
              <a:t>https://</a:t>
            </a:r>
            <a:r>
              <a:rPr lang="en-GB" sz="1200" dirty="0" err="1"/>
              <a:t>www.creativereview.co.uk</a:t>
            </a:r>
            <a:r>
              <a:rPr lang="en-GB" sz="1200" dirty="0"/>
              <a:t>/landing-page/creativity-in-the-age-of-coronavirus/</a:t>
            </a:r>
          </a:p>
          <a:p>
            <a:endParaRPr lang="en-GB"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29</a:t>
            </a:fld>
            <a:endParaRPr lang="en-US"/>
          </a:p>
        </p:txBody>
      </p:sp>
    </p:spTree>
    <p:extLst>
      <p:ext uri="{BB962C8B-B14F-4D97-AF65-F5344CB8AC3E}">
        <p14:creationId xmlns:p14="http://schemas.microsoft.com/office/powerpoint/2010/main" val="2029135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https://www.arts.ac.uk/__data/assets/pdf_file/0029/62489/Creative-CV-Guide.pdf</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32</a:t>
            </a:fld>
            <a:endParaRPr lang="en-US"/>
          </a:p>
        </p:txBody>
      </p:sp>
    </p:spTree>
    <p:extLst>
      <p:ext uri="{BB962C8B-B14F-4D97-AF65-F5344CB8AC3E}">
        <p14:creationId xmlns:p14="http://schemas.microsoft.com/office/powerpoint/2010/main" val="2837408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A3A6"/>
                </a:solidFill>
                <a:sym typeface="Calibri"/>
              </a:rPr>
              <a:t>What areas of the creative industries</a:t>
            </a:r>
            <a:r>
              <a:rPr lang="en-GB" sz="1200" b="0" baseline="0" dirty="0">
                <a:solidFill>
                  <a:srgbClr val="00A3A6"/>
                </a:solidFill>
                <a:sym typeface="Calibri"/>
              </a:rPr>
              <a:t> interest you the most?</a:t>
            </a:r>
            <a:endParaRPr lang="en-GB" sz="1200" b="0" dirty="0">
              <a:solidFill>
                <a:srgbClr val="00A3A6"/>
              </a:solidFill>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A3A6"/>
              </a:solidFill>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A3A6"/>
                </a:solidFill>
                <a:sym typeface="Calibri"/>
              </a:rPr>
              <a:t>Organisations and schemes that can help you take the next steps towards a career in the creative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A3A6"/>
              </a:solidFill>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A3A6"/>
                </a:solidFill>
                <a:sym typeface="Calibri"/>
              </a:rPr>
              <a:t>https://</a:t>
            </a:r>
            <a:r>
              <a:rPr lang="en-GB" sz="1200" b="0" dirty="0" err="1">
                <a:solidFill>
                  <a:srgbClr val="00A3A6"/>
                </a:solidFill>
                <a:sym typeface="Calibri"/>
              </a:rPr>
              <a:t>www.prospects.ac.uk</a:t>
            </a:r>
            <a:r>
              <a:rPr lang="en-GB" sz="1200" b="0" dirty="0">
                <a:solidFill>
                  <a:srgbClr val="00A3A6"/>
                </a:solidFill>
                <a:sym typeface="Calibri"/>
              </a:rPr>
              <a:t>/jobs-and-work-experience/job-sectors/creative-arts-and-design/creative-jobs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A3A6"/>
              </a:solidFill>
              <a:sym typeface="Calibri"/>
            </a:endParaRPr>
          </a:p>
          <a:p>
            <a:r>
              <a:rPr lang="en-GB" dirty="0"/>
              <a:t>https://</a:t>
            </a:r>
            <a:r>
              <a:rPr lang="en-GB" dirty="0" err="1"/>
              <a:t>discovercreative.careers</a:t>
            </a:r>
            <a:r>
              <a:rPr lang="en-GB" dirty="0"/>
              <a:t>/</a:t>
            </a:r>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33</a:t>
            </a:fld>
            <a:endParaRPr lang="en-US"/>
          </a:p>
        </p:txBody>
      </p:sp>
    </p:spTree>
    <p:extLst>
      <p:ext uri="{BB962C8B-B14F-4D97-AF65-F5344CB8AC3E}">
        <p14:creationId xmlns:p14="http://schemas.microsoft.com/office/powerpoint/2010/main" val="138682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Eg.</a:t>
            </a:r>
            <a:r>
              <a:rPr lang="en-GB" dirty="0"/>
              <a:t> Music, Film</a:t>
            </a:r>
            <a:r>
              <a:rPr lang="en-GB" baseline="0" dirty="0"/>
              <a:t> and TV, traditional crafts…</a:t>
            </a:r>
            <a:endParaRPr lang="en-GB"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5</a:t>
            </a:fld>
            <a:endParaRPr lang="en-US"/>
          </a:p>
        </p:txBody>
      </p:sp>
    </p:spTree>
    <p:extLst>
      <p:ext uri="{BB962C8B-B14F-4D97-AF65-F5344CB8AC3E}">
        <p14:creationId xmlns:p14="http://schemas.microsoft.com/office/powerpoint/2010/main" val="31220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a:t>
            </a:r>
            <a:r>
              <a:rPr lang="en-GB" baseline="0" dirty="0"/>
              <a:t> education, apprenticeships and creative employers in Waltham Forest</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Waltham Forest College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Leyton</a:t>
            </a:r>
            <a:r>
              <a:rPr lang="en-GB" sz="1200" b="0" i="0" kern="1200" baseline="0" dirty="0">
                <a:solidFill>
                  <a:schemeClr val="tx1"/>
                </a:solidFill>
                <a:effectLst/>
                <a:latin typeface="+mn-lt"/>
                <a:ea typeface="+mn-ea"/>
                <a:cs typeface="+mn-cs"/>
              </a:rPr>
              <a:t> Sixth Form College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err="1">
                <a:solidFill>
                  <a:schemeClr val="tx1"/>
                </a:solidFill>
                <a:effectLst/>
                <a:latin typeface="+mn-lt"/>
                <a:ea typeface="+mn-ea"/>
                <a:cs typeface="+mn-cs"/>
              </a:rPr>
              <a:t>Monoux</a:t>
            </a:r>
            <a:r>
              <a:rPr lang="en-GB" sz="1200" b="0" i="0" kern="1200" baseline="0" dirty="0">
                <a:solidFill>
                  <a:schemeClr val="tx1"/>
                </a:solidFill>
                <a:effectLst/>
                <a:latin typeface="+mn-lt"/>
                <a:ea typeface="+mn-ea"/>
                <a:cs typeface="+mn-cs"/>
              </a:rPr>
              <a:t> Sixth Form College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Future Creatives: Waltham Forest </a:t>
            </a:r>
            <a:r>
              <a:rPr lang="en-GB" sz="1200" b="0" i="0" kern="1200" dirty="0">
                <a:solidFill>
                  <a:schemeClr val="tx1"/>
                </a:solidFill>
                <a:effectLst/>
                <a:latin typeface="+mn-lt"/>
                <a:ea typeface="+mn-ea"/>
                <a:cs typeface="+mn-cs"/>
              </a:rPr>
              <a:t>trainees to become the next generation of leaders in the creative world</a:t>
            </a:r>
            <a:endParaRPr lang="en-GB"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BCE: </a:t>
            </a:r>
            <a:r>
              <a:rPr lang="en-GB" sz="1200" b="0" i="0" kern="1200" dirty="0">
                <a:solidFill>
                  <a:schemeClr val="tx1"/>
                </a:solidFill>
                <a:effectLst/>
                <a:latin typeface="+mn-lt"/>
                <a:ea typeface="+mn-ea"/>
                <a:cs typeface="+mn-cs"/>
              </a:rPr>
              <a:t>The largest creative college in London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LBWF Film Office: The Film Office manages filming and photographic shoots for the London Boroughs of Tower Hamlets, Newham, Enfield, Waltham Forest and Merton (the most film friendly boroughs in the Capital) along with many private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34</a:t>
            </a:fld>
            <a:endParaRPr lang="en-US"/>
          </a:p>
        </p:txBody>
      </p:sp>
    </p:spTree>
    <p:extLst>
      <p:ext uri="{BB962C8B-B14F-4D97-AF65-F5344CB8AC3E}">
        <p14:creationId xmlns:p14="http://schemas.microsoft.com/office/powerpoint/2010/main" val="1293331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A3A6"/>
                </a:solidFill>
                <a:sym typeface="Calibri"/>
              </a:rPr>
              <a:t>Local mentoring scheme….</a:t>
            </a:r>
            <a:endParaRPr lang="en-GB"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35</a:t>
            </a:fld>
            <a:endParaRPr lang="en-US"/>
          </a:p>
        </p:txBody>
      </p:sp>
    </p:spTree>
    <p:extLst>
      <p:ext uri="{BB962C8B-B14F-4D97-AF65-F5344CB8AC3E}">
        <p14:creationId xmlns:p14="http://schemas.microsoft.com/office/powerpoint/2010/main" val="2518892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University</a:t>
            </a:r>
            <a:r>
              <a:rPr lang="en-GB" b="1" baseline="0" dirty="0"/>
              <a:t> of the Arts Insights Programme</a:t>
            </a:r>
            <a:r>
              <a:rPr lang="en-GB" baseline="0" dirty="0"/>
              <a:t>: </a:t>
            </a:r>
            <a:r>
              <a:rPr lang="en-GB" sz="1200" b="0" i="0" kern="1200" dirty="0">
                <a:solidFill>
                  <a:schemeClr val="tx1"/>
                </a:solidFill>
                <a:effectLst/>
                <a:latin typeface="+mn-lt"/>
                <a:ea typeface="+mn-ea"/>
                <a:cs typeface="+mn-cs"/>
              </a:rPr>
              <a:t>From the famous and renowned to the up and coming and innovative- UAL</a:t>
            </a:r>
            <a:r>
              <a:rPr lang="en-GB" sz="1200" b="0" i="0" kern="1200" baseline="0" dirty="0">
                <a:solidFill>
                  <a:schemeClr val="tx1"/>
                </a:solidFill>
                <a:effectLst/>
                <a:latin typeface="+mn-lt"/>
                <a:ea typeface="+mn-ea"/>
                <a:cs typeface="+mn-cs"/>
              </a:rPr>
              <a:t> have</a:t>
            </a:r>
            <a:r>
              <a:rPr lang="en-GB" sz="1200" b="0" i="0" kern="1200" dirty="0">
                <a:solidFill>
                  <a:schemeClr val="tx1"/>
                </a:solidFill>
                <a:effectLst/>
                <a:latin typeface="+mn-lt"/>
                <a:ea typeface="+mn-ea"/>
                <a:cs typeface="+mn-cs"/>
              </a:rPr>
              <a:t> collected together different artists and designers or creative approaches for you to explore.</a:t>
            </a:r>
            <a:endParaRPr lang="en-GB" baseline="0" dirty="0"/>
          </a:p>
          <a:p>
            <a:r>
              <a:rPr lang="en-GB" b="1" baseline="0" dirty="0" err="1"/>
              <a:t>Artswork</a:t>
            </a:r>
            <a:r>
              <a:rPr lang="en-GB" b="1" baseline="0" dirty="0"/>
              <a:t>: </a:t>
            </a:r>
            <a:r>
              <a:rPr lang="en-GB" baseline="0" dirty="0"/>
              <a:t>Creative apprenticeships</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The Apprenticeship Guide</a:t>
            </a:r>
            <a:r>
              <a:rPr lang="en-GB" baseline="0" dirty="0"/>
              <a:t>: find out more about apprenticeships and search for apprenticeships by sector </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Creative Alliance</a:t>
            </a:r>
            <a:r>
              <a:rPr lang="en-GB" baseline="0" dirty="0"/>
              <a:t>:</a:t>
            </a:r>
            <a:r>
              <a:rPr lang="en-GB" sz="1200" b="0" i="0" kern="1200" baseline="0" dirty="0">
                <a:solidFill>
                  <a:schemeClr val="tx1"/>
                </a:solidFill>
                <a:effectLst/>
                <a:latin typeface="+mn-lt"/>
                <a:ea typeface="+mn-ea"/>
                <a:cs typeface="+mn-cs"/>
              </a:rPr>
              <a:t> t</a:t>
            </a:r>
            <a:r>
              <a:rPr lang="en-GB" sz="1200" b="0" i="0" kern="1200" dirty="0">
                <a:solidFill>
                  <a:schemeClr val="tx1"/>
                </a:solidFill>
                <a:effectLst/>
                <a:latin typeface="+mn-lt"/>
                <a:ea typeface="+mn-ea"/>
                <a:cs typeface="+mn-cs"/>
              </a:rPr>
              <a:t>he specialist provider of creative, digital and marketing apprenticeships.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Give Grad</a:t>
            </a:r>
            <a:r>
              <a:rPr lang="en-GB" sz="1200" b="1" i="0" kern="1200" baseline="0" dirty="0">
                <a:solidFill>
                  <a:schemeClr val="tx1"/>
                </a:solidFill>
                <a:effectLst/>
                <a:latin typeface="+mn-lt"/>
                <a:ea typeface="+mn-ea"/>
                <a:cs typeface="+mn-cs"/>
              </a:rPr>
              <a:t> a Go</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Give A Grad A Go is a graduate recruitment, jobs and early-career talent community.</a:t>
            </a:r>
            <a:endParaRPr lang="en-GB"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36</a:t>
            </a:fld>
            <a:endParaRPr lang="en-US"/>
          </a:p>
        </p:txBody>
      </p:sp>
    </p:spTree>
    <p:extLst>
      <p:ext uri="{BB962C8B-B14F-4D97-AF65-F5344CB8AC3E}">
        <p14:creationId xmlns:p14="http://schemas.microsoft.com/office/powerpoint/2010/main" val="1110049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Follow</a:t>
            </a:r>
            <a:r>
              <a:rPr lang="en-GB" baseline="0" dirty="0"/>
              <a:t> the links to job search pages for the creative industries</a:t>
            </a:r>
            <a:endParaRPr lang="en-GB" dirty="0"/>
          </a:p>
          <a:p>
            <a:endParaRPr lang="en-GB" sz="1200" b="1" u="sng" dirty="0">
              <a:solidFill>
                <a:srgbClr val="283583"/>
              </a:solidFill>
              <a:sym typeface="Calibri"/>
            </a:endParaRPr>
          </a:p>
          <a:p>
            <a:r>
              <a:rPr lang="en-GB" sz="1200" b="1" u="sng" dirty="0">
                <a:solidFill>
                  <a:srgbClr val="283583"/>
                </a:solidFill>
                <a:sym typeface="Calibri"/>
              </a:rPr>
              <a:t>Read some job descriptions:</a:t>
            </a:r>
          </a:p>
          <a:p>
            <a:endParaRPr lang="en-GB" sz="1200" b="1" u="sng" dirty="0">
              <a:solidFill>
                <a:srgbClr val="283583"/>
              </a:solidFill>
              <a:sym typeface="Calibri"/>
            </a:endParaRPr>
          </a:p>
          <a:p>
            <a:r>
              <a:rPr lang="en-GB" sz="1200" b="1" dirty="0">
                <a:solidFill>
                  <a:srgbClr val="283583"/>
                </a:solidFill>
                <a:cs typeface="Calibri"/>
                <a:sym typeface="Calibri"/>
              </a:rPr>
              <a:t>What jobs appeal to you?</a:t>
            </a:r>
          </a:p>
          <a:p>
            <a:r>
              <a:rPr lang="en-GB" sz="1200" b="1" dirty="0">
                <a:solidFill>
                  <a:srgbClr val="283583"/>
                </a:solidFill>
                <a:cs typeface="Calibri"/>
                <a:sym typeface="Calibri"/>
              </a:rPr>
              <a:t>What skills do you need to apply to them?</a:t>
            </a:r>
          </a:p>
          <a:p>
            <a:r>
              <a:rPr lang="en-GB" sz="1200" b="1" dirty="0">
                <a:solidFill>
                  <a:srgbClr val="283583"/>
                </a:solidFill>
                <a:cs typeface="Calibri"/>
                <a:sym typeface="Calibri"/>
              </a:rPr>
              <a:t>Do the salaries meet your expectations?</a:t>
            </a:r>
          </a:p>
          <a:p>
            <a:r>
              <a:rPr lang="en-GB" sz="1200" b="1" dirty="0">
                <a:solidFill>
                  <a:srgbClr val="283583"/>
                </a:solidFill>
                <a:cs typeface="Calibri"/>
                <a:sym typeface="Calibri"/>
              </a:rPr>
              <a:t>What job could you be doing in 10 years time?</a:t>
            </a:r>
          </a:p>
          <a:p>
            <a:r>
              <a:rPr lang="en-GB" sz="1200" b="1" dirty="0">
                <a:solidFill>
                  <a:srgbClr val="283583"/>
                </a:solidFill>
                <a:cs typeface="Calibri"/>
                <a:sym typeface="Calibri"/>
              </a:rPr>
              <a:t>What experience do you need to build to get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37</a:t>
            </a:fld>
            <a:endParaRPr lang="en-US"/>
          </a:p>
        </p:txBody>
      </p:sp>
    </p:spTree>
    <p:extLst>
      <p:ext uri="{BB962C8B-B14F-4D97-AF65-F5344CB8AC3E}">
        <p14:creationId xmlns:p14="http://schemas.microsoft.com/office/powerpoint/2010/main" val="295918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…and</a:t>
            </a:r>
            <a:r>
              <a:rPr lang="en-GB" sz="1200" baseline="0" dirty="0"/>
              <a:t> many more!  Does the audience have any other good ones? </a:t>
            </a:r>
          </a:p>
          <a:p>
            <a:endParaRPr lang="en-GB" sz="1200" dirty="0"/>
          </a:p>
          <a:p>
            <a:r>
              <a:rPr lang="en-GB" sz="1200" dirty="0"/>
              <a:t>Now think</a:t>
            </a:r>
            <a:r>
              <a:rPr lang="en-GB" sz="1200" baseline="0" dirty="0"/>
              <a:t> </a:t>
            </a:r>
            <a:r>
              <a:rPr lang="en-GB" sz="1200" dirty="0"/>
              <a:t>about the individual job</a:t>
            </a:r>
            <a:r>
              <a:rPr lang="en-GB" sz="1200" baseline="0" dirty="0"/>
              <a:t> titles</a:t>
            </a:r>
            <a:r>
              <a:rPr lang="en-GB" sz="1200" dirty="0"/>
              <a:t> in each of</a:t>
            </a:r>
            <a:r>
              <a:rPr lang="en-GB" sz="1200" baseline="0" dirty="0"/>
              <a:t> these industries.</a:t>
            </a:r>
            <a:endParaRPr lang="en-GB" sz="1200"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6</a:t>
            </a:fld>
            <a:endParaRPr lang="en-US"/>
          </a:p>
        </p:txBody>
      </p:sp>
    </p:spTree>
    <p:extLst>
      <p:ext uri="{BB962C8B-B14F-4D97-AF65-F5344CB8AC3E}">
        <p14:creationId xmlns:p14="http://schemas.microsoft.com/office/powerpoint/2010/main" val="218384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Think about the</a:t>
            </a:r>
            <a:r>
              <a:rPr lang="en-GB" u="sng" baseline="0" dirty="0"/>
              <a:t> difference between working in a creative industry and being creative in another sector.</a:t>
            </a:r>
          </a:p>
          <a:p>
            <a:endParaRPr lang="en-GB" u="sng" baseline="0" dirty="0"/>
          </a:p>
          <a:p>
            <a:r>
              <a:rPr lang="en-GB" baseline="0" dirty="0"/>
              <a:t>You might be a marketing manager for a bank or an accountant for a theatre…</a:t>
            </a:r>
          </a:p>
          <a:p>
            <a:endParaRPr lang="en-GB" baseline="0" dirty="0"/>
          </a:p>
          <a:p>
            <a:r>
              <a:rPr lang="en-GB" baseline="0" dirty="0"/>
              <a:t>If you have time you can talk about all the different types of people you work with.</a:t>
            </a:r>
          </a:p>
          <a:p>
            <a:endParaRPr lang="en-GB" baseline="0" dirty="0"/>
          </a:p>
          <a:p>
            <a:r>
              <a:rPr lang="en-GB" baseline="0" dirty="0"/>
              <a:t>Or perhaps you can talk about your training and what the people you studied with went on to do with the same qualification.</a:t>
            </a:r>
            <a:endParaRPr lang="en-GB"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7</a:t>
            </a:fld>
            <a:endParaRPr lang="en-US"/>
          </a:p>
        </p:txBody>
      </p:sp>
    </p:spTree>
    <p:extLst>
      <p:ext uri="{BB962C8B-B14F-4D97-AF65-F5344CB8AC3E}">
        <p14:creationId xmlns:p14="http://schemas.microsoft.com/office/powerpoint/2010/main" val="273968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a:t>
            </a:r>
            <a:r>
              <a:rPr lang="en-GB" baseline="0" dirty="0"/>
              <a:t> QUIZ: </a:t>
            </a:r>
            <a:r>
              <a:rPr lang="en-GB" dirty="0"/>
              <a:t>What do</a:t>
            </a:r>
            <a:r>
              <a:rPr lang="en-GB" baseline="0" dirty="0"/>
              <a:t> you think makes more money for the UK?  </a:t>
            </a:r>
          </a:p>
          <a:p>
            <a:endParaRPr lang="en-GB" baseline="0" dirty="0"/>
          </a:p>
          <a:p>
            <a:r>
              <a:rPr lang="en-GB" baseline="0" dirty="0"/>
              <a:t>The music industry?</a:t>
            </a:r>
          </a:p>
          <a:p>
            <a:r>
              <a:rPr lang="en-GB" baseline="0" dirty="0"/>
              <a:t>TV and Film?</a:t>
            </a:r>
          </a:p>
          <a:p>
            <a:r>
              <a:rPr lang="en-GB" baseline="0" dirty="0"/>
              <a:t>Or IT software and games?</a:t>
            </a:r>
            <a:endParaRPr lang="en-GB"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8</a:t>
            </a:fld>
            <a:endParaRPr lang="en-US"/>
          </a:p>
        </p:txBody>
      </p:sp>
    </p:spTree>
    <p:extLst>
      <p:ext uri="{BB962C8B-B14F-4D97-AF65-F5344CB8AC3E}">
        <p14:creationId xmlns:p14="http://schemas.microsoft.com/office/powerpoint/2010/main" val="420591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a:t>
            </a:r>
            <a:r>
              <a:rPr lang="en-GB" sz="1200" baseline="0" dirty="0"/>
              <a:t> creative industries contribute £111.7 billion a year to the UK economy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That’s £12.7 million an hour!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t>£45,444 million is generated by the IT, Software and Games industries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£20,814 million is generated by Film and TV</a:t>
            </a:r>
            <a:endParaRPr lang="en-GB"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2019 infographics</a:t>
            </a:r>
            <a:r>
              <a:rPr lang="en-GB" sz="1200" baseline="0" dirty="0"/>
              <a:t> should be available in June </a:t>
            </a:r>
            <a:r>
              <a:rPr lang="en-GB" sz="1200" dirty="0">
                <a:hlinkClick r:id="rId3"/>
              </a:rPr>
              <a:t>https://www.thecreativeindustries.co.uk/resources/infographics</a:t>
            </a:r>
            <a:endParaRPr lang="en-GB" sz="1200" dirty="0"/>
          </a:p>
          <a:p>
            <a:endParaRPr lang="en-GB" sz="1200" dirty="0"/>
          </a:p>
        </p:txBody>
      </p:sp>
      <p:sp>
        <p:nvSpPr>
          <p:cNvPr id="4" name="Slide Number Placeholder 3"/>
          <p:cNvSpPr>
            <a:spLocks noGrp="1"/>
          </p:cNvSpPr>
          <p:nvPr>
            <p:ph type="sldNum" sz="quarter" idx="5"/>
          </p:nvPr>
        </p:nvSpPr>
        <p:spPr/>
        <p:txBody>
          <a:bodyPr/>
          <a:lstStyle/>
          <a:p>
            <a:fld id="{CEE45B98-6B0D-B746-B3C3-7B43926BC5FB}" type="slidenum">
              <a:rPr lang="en-US" smtClean="0"/>
              <a:t>9</a:t>
            </a:fld>
            <a:endParaRPr lang="en-US"/>
          </a:p>
        </p:txBody>
      </p:sp>
    </p:spTree>
    <p:extLst>
      <p:ext uri="{BB962C8B-B14F-4D97-AF65-F5344CB8AC3E}">
        <p14:creationId xmlns:p14="http://schemas.microsoft.com/office/powerpoint/2010/main" val="2927576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Be more octopus </a:t>
            </a:r>
          </a:p>
          <a:p>
            <a:endParaRPr lang="en-GB" dirty="0"/>
          </a:p>
          <a:p>
            <a:r>
              <a:rPr lang="en-GB" dirty="0"/>
              <a:t>Octopus are one of the most adaptable and intelligent creatures on the planet. </a:t>
            </a:r>
          </a:p>
          <a:p>
            <a:br>
              <a:rPr lang="en-GB" dirty="0"/>
            </a:br>
            <a:r>
              <a:rPr lang="en-GB" sz="1200" b="0" i="0" kern="1200" dirty="0">
                <a:solidFill>
                  <a:schemeClr val="tx1"/>
                </a:solidFill>
                <a:effectLst/>
                <a:latin typeface="+mn-lt"/>
                <a:ea typeface="+mn-ea"/>
                <a:cs typeface="+mn-cs"/>
              </a:rPr>
              <a:t>After the creative agency Cooper Collective created the Sky Ocean Rescue Café - the UK’s first café made completely from recycled and ocean sourced materials, they learned, adapted and put sustainability at the heart of their experiential and environmental creative thinking.</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They have a pop-up exhibition in Walthamstow until 15</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September which showcases their sustainable approach to environmental design, whilst engaging guests with a surprise deep sea AR experience. All parts of the exhibit have been created from sustainable sources and will be upcycled post event to ensure waste is negated. Wall panels will become tote bags and face masks, whilst the 3D printed coral reef (made from recycled plastic) will go to a marine centre where it will be embedded into the aquarium for the marine life to enjoy.</a:t>
            </a:r>
            <a:endParaRPr lang="en-GB" sz="1600" dirty="0"/>
          </a:p>
          <a:p>
            <a:endParaRPr lang="en-GB" sz="1600" dirty="0"/>
          </a:p>
          <a:p>
            <a:r>
              <a:rPr lang="en-GB" sz="1200" b="0" i="1" kern="1200" dirty="0">
                <a:solidFill>
                  <a:schemeClr val="tx1"/>
                </a:solidFill>
                <a:effectLst/>
                <a:latin typeface="+mn-lt"/>
                <a:ea typeface="+mn-ea"/>
                <a:cs typeface="+mn-cs"/>
              </a:rPr>
              <a:t>“In this crisis rich world, there is no excuse for irresponsible approaches to production. We hope that Be More Octopus acts as an inspiration for people to seek out sustainable materials and production methods in their creative thinking.”</a:t>
            </a:r>
          </a:p>
          <a:p>
            <a:endParaRPr lang="en-GB" sz="1200" b="0" i="1" kern="1200" dirty="0">
              <a:solidFill>
                <a:schemeClr val="tx1"/>
              </a:solidFill>
              <a:effectLst/>
              <a:latin typeface="+mn-lt"/>
              <a:ea typeface="+mn-ea"/>
              <a:cs typeface="+mn-cs"/>
            </a:endParaRPr>
          </a:p>
          <a:p>
            <a:r>
              <a:rPr lang="en-GB" sz="1600" b="0" i="0" kern="1200" dirty="0">
                <a:solidFill>
                  <a:schemeClr val="tx1"/>
                </a:solidFill>
                <a:effectLst/>
                <a:latin typeface="+mn-lt"/>
                <a:ea typeface="+mn-ea"/>
                <a:cs typeface="+mn-cs"/>
              </a:rPr>
              <a:t>Be adaptable. Be ingenious. Be compassionate. </a:t>
            </a:r>
            <a:endParaRPr lang="en-GB" sz="16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https://cooper-</a:t>
            </a:r>
            <a:r>
              <a:rPr lang="en-GB" sz="1600" dirty="0" err="1"/>
              <a:t>collective.com</a:t>
            </a:r>
            <a:r>
              <a:rPr lang="en-GB" sz="1600" dirty="0"/>
              <a:t>/projects/be-more-octopus</a:t>
            </a:r>
          </a:p>
          <a:p>
            <a:endParaRPr lang="en-GB" sz="1600" dirty="0"/>
          </a:p>
          <a:p>
            <a:endParaRPr lang="en-GB" sz="1600"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10</a:t>
            </a:fld>
            <a:endParaRPr lang="en-US"/>
          </a:p>
        </p:txBody>
      </p:sp>
    </p:spTree>
    <p:extLst>
      <p:ext uri="{BB962C8B-B14F-4D97-AF65-F5344CB8AC3E}">
        <p14:creationId xmlns:p14="http://schemas.microsoft.com/office/powerpoint/2010/main" val="391035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r>
              <a:rPr lang="en-GB" sz="1200" dirty="0"/>
              <a:t>Discuss-</a:t>
            </a:r>
            <a:r>
              <a:rPr lang="en-GB" sz="1200" baseline="0" dirty="0"/>
              <a:t> why do you think this business has survived so long?</a:t>
            </a:r>
          </a:p>
          <a:p>
            <a:endParaRPr lang="en-GB" sz="1200" baseline="0" dirty="0"/>
          </a:p>
          <a:p>
            <a:r>
              <a:rPr lang="en-GB" sz="1200" baseline="0" dirty="0"/>
              <a:t>What might they have they done to </a:t>
            </a:r>
            <a:r>
              <a:rPr lang="en-GB" sz="1200" b="1" baseline="0" dirty="0"/>
              <a:t>adapt</a:t>
            </a:r>
            <a:r>
              <a:rPr lang="en-GB" sz="1200" baseline="0" dirty="0"/>
              <a:t>?</a:t>
            </a:r>
            <a:endParaRPr lang="en-GB" sz="1200" dirty="0"/>
          </a:p>
          <a:p>
            <a:endParaRPr lang="en-GB" sz="1200" dirty="0"/>
          </a:p>
          <a:p>
            <a:endParaRPr lang="en-US" dirty="0"/>
          </a:p>
        </p:txBody>
      </p:sp>
      <p:sp>
        <p:nvSpPr>
          <p:cNvPr id="4" name="Slide Number Placeholder 3"/>
          <p:cNvSpPr>
            <a:spLocks noGrp="1"/>
          </p:cNvSpPr>
          <p:nvPr>
            <p:ph type="sldNum" sz="quarter" idx="5"/>
          </p:nvPr>
        </p:nvSpPr>
        <p:spPr/>
        <p:txBody>
          <a:bodyPr/>
          <a:lstStyle/>
          <a:p>
            <a:fld id="{CEE45B98-6B0D-B746-B3C3-7B43926BC5FB}" type="slidenum">
              <a:rPr lang="en-US" smtClean="0"/>
              <a:t>11</a:t>
            </a:fld>
            <a:endParaRPr lang="en-US"/>
          </a:p>
        </p:txBody>
      </p:sp>
    </p:spTree>
    <p:extLst>
      <p:ext uri="{BB962C8B-B14F-4D97-AF65-F5344CB8AC3E}">
        <p14:creationId xmlns:p14="http://schemas.microsoft.com/office/powerpoint/2010/main" val="76827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could you prove that you’re a creative person from the activities you currently do?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are you passionate about? What are you good at?</a:t>
            </a:r>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F4DBF5AB-5E56-F34B-AB85-B062927D9F7C}" type="slidenum">
              <a:rPr lang="en-US" smtClean="0"/>
              <a:t>12</a:t>
            </a:fld>
            <a:endParaRPr lang="en-US"/>
          </a:p>
        </p:txBody>
      </p:sp>
    </p:spTree>
    <p:extLst>
      <p:ext uri="{BB962C8B-B14F-4D97-AF65-F5344CB8AC3E}">
        <p14:creationId xmlns:p14="http://schemas.microsoft.com/office/powerpoint/2010/main" val="19850157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9069554-C58C-8843-8539-E9EC1D3137E3}"/>
              </a:ext>
            </a:extLst>
          </p:cNvPr>
          <p:cNvPicPr>
            <a:picLocks noChangeAspect="1" noChangeArrowheads="1"/>
          </p:cNvPicPr>
          <p:nvPr userDrawn="1"/>
        </p:nvPicPr>
        <p:blipFill rotWithShape="1">
          <a:blip r:embed="rId2" cstate="email">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bwMode="auto">
          <a:xfrm>
            <a:off x="0" y="19979"/>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phic 7">
            <a:extLst>
              <a:ext uri="{FF2B5EF4-FFF2-40B4-BE49-F238E27FC236}">
                <a16:creationId xmlns:a16="http://schemas.microsoft.com/office/drawing/2014/main" id="{E050A347-A60D-3C4E-AC6E-C2C8C56A90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299" y="19979"/>
            <a:ext cx="3950181" cy="2366382"/>
          </a:xfrm>
          <a:prstGeom prst="rect">
            <a:avLst/>
          </a:prstGeom>
        </p:spPr>
      </p:pic>
      <p:grpSp>
        <p:nvGrpSpPr>
          <p:cNvPr id="9" name="Group 8">
            <a:extLst>
              <a:ext uri="{FF2B5EF4-FFF2-40B4-BE49-F238E27FC236}">
                <a16:creationId xmlns:a16="http://schemas.microsoft.com/office/drawing/2014/main" id="{939B3B48-DA3F-7544-AFD0-33B090C8DDAD}"/>
              </a:ext>
            </a:extLst>
          </p:cNvPr>
          <p:cNvGrpSpPr/>
          <p:nvPr userDrawn="1"/>
        </p:nvGrpSpPr>
        <p:grpSpPr>
          <a:xfrm>
            <a:off x="332386" y="5419248"/>
            <a:ext cx="11266054" cy="995590"/>
            <a:chOff x="317501" y="5586888"/>
            <a:chExt cx="11266054" cy="995590"/>
          </a:xfrm>
        </p:grpSpPr>
        <p:pic>
          <p:nvPicPr>
            <p:cNvPr id="10" name="Picture 9">
              <a:extLst>
                <a:ext uri="{FF2B5EF4-FFF2-40B4-BE49-F238E27FC236}">
                  <a16:creationId xmlns:a16="http://schemas.microsoft.com/office/drawing/2014/main" id="{B47220AD-377E-4048-84DB-940751E8CA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8688" y="5721636"/>
              <a:ext cx="2067710" cy="860842"/>
            </a:xfrm>
            <a:prstGeom prst="rect">
              <a:avLst/>
            </a:prstGeom>
          </p:spPr>
        </p:pic>
        <p:pic>
          <p:nvPicPr>
            <p:cNvPr id="11" name="Picture 10">
              <a:extLst>
                <a:ext uri="{FF2B5EF4-FFF2-40B4-BE49-F238E27FC236}">
                  <a16:creationId xmlns:a16="http://schemas.microsoft.com/office/drawing/2014/main" id="{F5EE64C4-535B-C749-8E78-25E861F11192}"/>
                </a:ext>
              </a:extLst>
            </p:cNvPr>
            <p:cNvPicPr>
              <a:picLocks noChangeAspect="1"/>
            </p:cNvPicPr>
            <p:nvPr/>
          </p:nvPicPr>
          <p:blipFill>
            <a:blip r:embed="rId7"/>
            <a:stretch>
              <a:fillRect/>
            </a:stretch>
          </p:blipFill>
          <p:spPr>
            <a:xfrm>
              <a:off x="10099964" y="5586888"/>
              <a:ext cx="1483591" cy="831384"/>
            </a:xfrm>
            <a:prstGeom prst="rect">
              <a:avLst/>
            </a:prstGeom>
          </p:spPr>
        </p:pic>
        <p:pic>
          <p:nvPicPr>
            <p:cNvPr id="12" name="Picture 11">
              <a:extLst>
                <a:ext uri="{FF2B5EF4-FFF2-40B4-BE49-F238E27FC236}">
                  <a16:creationId xmlns:a16="http://schemas.microsoft.com/office/drawing/2014/main" id="{8C456FAD-AD2A-F64A-8DF1-58B9F4BF68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7501" y="5823505"/>
              <a:ext cx="2510760" cy="594767"/>
            </a:xfrm>
            <a:prstGeom prst="rect">
              <a:avLst/>
            </a:prstGeom>
            <a:solidFill>
              <a:schemeClr val="tx1"/>
            </a:solidFill>
          </p:spPr>
        </p:pic>
      </p:grpSp>
      <p:sp>
        <p:nvSpPr>
          <p:cNvPr id="13" name="TextBox 12">
            <a:extLst>
              <a:ext uri="{FF2B5EF4-FFF2-40B4-BE49-F238E27FC236}">
                <a16:creationId xmlns:a16="http://schemas.microsoft.com/office/drawing/2014/main" id="{453AFC64-F3EC-4644-A77C-E7D0500CD99A}"/>
              </a:ext>
            </a:extLst>
          </p:cNvPr>
          <p:cNvSpPr txBox="1"/>
          <p:nvPr userDrawn="1"/>
        </p:nvSpPr>
        <p:spPr>
          <a:xfrm>
            <a:off x="7587229" y="6410417"/>
            <a:ext cx="4227085" cy="307777"/>
          </a:xfrm>
          <a:prstGeom prst="rect">
            <a:avLst/>
          </a:prstGeom>
          <a:noFill/>
        </p:spPr>
        <p:txBody>
          <a:bodyPr wrap="square" rtlCol="0">
            <a:spAutoFit/>
          </a:bodyPr>
          <a:lstStyle/>
          <a:p>
            <a:r>
              <a:rPr lang="en-US" sz="1400" dirty="0"/>
              <a:t>©Waltham Forest Cultural Education Partnership 2020</a:t>
            </a:r>
          </a:p>
        </p:txBody>
      </p:sp>
    </p:spTree>
    <p:extLst>
      <p:ext uri="{BB962C8B-B14F-4D97-AF65-F5344CB8AC3E}">
        <p14:creationId xmlns:p14="http://schemas.microsoft.com/office/powerpoint/2010/main" val="214808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518F87-D2DA-5E43-BA82-A6C23F37D9FD}"/>
              </a:ext>
            </a:extLst>
          </p:cNvPr>
          <p:cNvGrpSpPr/>
          <p:nvPr userDrawn="1"/>
        </p:nvGrpSpPr>
        <p:grpSpPr>
          <a:xfrm>
            <a:off x="462973" y="5550403"/>
            <a:ext cx="11266054" cy="995590"/>
            <a:chOff x="317501" y="5586888"/>
            <a:chExt cx="11266054" cy="995590"/>
          </a:xfrm>
        </p:grpSpPr>
        <p:pic>
          <p:nvPicPr>
            <p:cNvPr id="8" name="Picture 7">
              <a:extLst>
                <a:ext uri="{FF2B5EF4-FFF2-40B4-BE49-F238E27FC236}">
                  <a16:creationId xmlns:a16="http://schemas.microsoft.com/office/drawing/2014/main" id="{5659B13E-87DD-AD4D-80F9-64E85E8FAF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688" y="5721636"/>
              <a:ext cx="2067710" cy="860842"/>
            </a:xfrm>
            <a:prstGeom prst="rect">
              <a:avLst/>
            </a:prstGeom>
          </p:spPr>
        </p:pic>
        <p:pic>
          <p:nvPicPr>
            <p:cNvPr id="9" name="Picture 8">
              <a:extLst>
                <a:ext uri="{FF2B5EF4-FFF2-40B4-BE49-F238E27FC236}">
                  <a16:creationId xmlns:a16="http://schemas.microsoft.com/office/drawing/2014/main" id="{4643D802-C129-054B-89C3-CE7FE3A4043C}"/>
                </a:ext>
              </a:extLst>
            </p:cNvPr>
            <p:cNvPicPr>
              <a:picLocks noChangeAspect="1"/>
            </p:cNvPicPr>
            <p:nvPr/>
          </p:nvPicPr>
          <p:blipFill>
            <a:blip r:embed="rId3"/>
            <a:stretch>
              <a:fillRect/>
            </a:stretch>
          </p:blipFill>
          <p:spPr>
            <a:xfrm>
              <a:off x="10099964" y="5586888"/>
              <a:ext cx="1483591" cy="831384"/>
            </a:xfrm>
            <a:prstGeom prst="rect">
              <a:avLst/>
            </a:prstGeom>
          </p:spPr>
        </p:pic>
        <p:pic>
          <p:nvPicPr>
            <p:cNvPr id="10" name="Picture 9">
              <a:extLst>
                <a:ext uri="{FF2B5EF4-FFF2-40B4-BE49-F238E27FC236}">
                  <a16:creationId xmlns:a16="http://schemas.microsoft.com/office/drawing/2014/main" id="{104E69B0-F778-D84B-9FA9-013FF5C766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501" y="5823505"/>
              <a:ext cx="2510760" cy="594767"/>
            </a:xfrm>
            <a:prstGeom prst="rect">
              <a:avLst/>
            </a:prstGeom>
            <a:solidFill>
              <a:schemeClr val="tx1"/>
            </a:solidFill>
          </p:spPr>
        </p:pic>
      </p:grpSp>
      <p:pic>
        <p:nvPicPr>
          <p:cNvPr id="11" name="Graphic 10">
            <a:extLst>
              <a:ext uri="{FF2B5EF4-FFF2-40B4-BE49-F238E27FC236}">
                <a16:creationId xmlns:a16="http://schemas.microsoft.com/office/drawing/2014/main" id="{85EA6415-C2F3-4941-96ED-5C732A48F4C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0" y="99465"/>
            <a:ext cx="1716425" cy="1028236"/>
          </a:xfrm>
          <a:prstGeom prst="rect">
            <a:avLst/>
          </a:prstGeom>
        </p:spPr>
      </p:pic>
      <p:sp>
        <p:nvSpPr>
          <p:cNvPr id="12" name="TextBox 11">
            <a:extLst>
              <a:ext uri="{FF2B5EF4-FFF2-40B4-BE49-F238E27FC236}">
                <a16:creationId xmlns:a16="http://schemas.microsoft.com/office/drawing/2014/main" id="{D386FBDE-0BF9-5349-B1EA-60FE4EF5B99E}"/>
              </a:ext>
            </a:extLst>
          </p:cNvPr>
          <p:cNvSpPr txBox="1"/>
          <p:nvPr userDrawn="1"/>
        </p:nvSpPr>
        <p:spPr>
          <a:xfrm>
            <a:off x="7726379" y="6470051"/>
            <a:ext cx="4227085" cy="307777"/>
          </a:xfrm>
          <a:prstGeom prst="rect">
            <a:avLst/>
          </a:prstGeom>
          <a:noFill/>
        </p:spPr>
        <p:txBody>
          <a:bodyPr wrap="square" rtlCol="0">
            <a:spAutoFit/>
          </a:bodyPr>
          <a:lstStyle/>
          <a:p>
            <a:r>
              <a:rPr lang="en-US" sz="1400" dirty="0"/>
              <a:t>©Waltham Forest Cultural Education Partnership 2020</a:t>
            </a:r>
          </a:p>
        </p:txBody>
      </p:sp>
    </p:spTree>
    <p:extLst>
      <p:ext uri="{BB962C8B-B14F-4D97-AF65-F5344CB8AC3E}">
        <p14:creationId xmlns:p14="http://schemas.microsoft.com/office/powerpoint/2010/main" val="3384163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93303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channel/UCWo3ADZYINrP3lSD9xNlwcw?view_as=subscribe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sv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56.svg"/><Relationship Id="rId9" Type="http://schemas.openxmlformats.org/officeDocument/2006/relationships/hyperlink" Target="https://www.prospects.ac.uk/jobs-and-work-experience/job-sectors/creative-arts-and-design/overview-of-the-creative-arts-sector-in-the-uk"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hyperlink" Target="http://www.leyton.ac.uk/" TargetMode="External"/><Relationship Id="rId18" Type="http://schemas.openxmlformats.org/officeDocument/2006/relationships/image" Target="../media/image69.png"/><Relationship Id="rId3" Type="http://schemas.openxmlformats.org/officeDocument/2006/relationships/image" Target="../media/image57.png"/><Relationship Id="rId7" Type="http://schemas.openxmlformats.org/officeDocument/2006/relationships/hyperlink" Target="https://www.waltham.ac.uk/" TargetMode="External"/><Relationship Id="rId12" Type="http://schemas.openxmlformats.org/officeDocument/2006/relationships/image" Target="../media/image66.png"/><Relationship Id="rId17" Type="http://schemas.openxmlformats.org/officeDocument/2006/relationships/hyperlink" Target="https://wfculture19.co.uk/future-creatives" TargetMode="External"/><Relationship Id="rId2" Type="http://schemas.openxmlformats.org/officeDocument/2006/relationships/notesSlide" Target="../notesSlides/notesSlide20.xml"/><Relationship Id="rId16" Type="http://schemas.openxmlformats.org/officeDocument/2006/relationships/image" Target="../media/image68.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hyperlink" Target="https://www.sgmc.ac.uk/" TargetMode="External"/><Relationship Id="rId5" Type="http://schemas.openxmlformats.org/officeDocument/2006/relationships/image" Target="../media/image63.png"/><Relationship Id="rId15" Type="http://schemas.openxmlformats.org/officeDocument/2006/relationships/hyperlink" Target="https://walthamforest.filmoffice.co.uk/" TargetMode="External"/><Relationship Id="rId10" Type="http://schemas.openxmlformats.org/officeDocument/2006/relationships/image" Target="../media/image65.jpeg"/><Relationship Id="rId4" Type="http://schemas.openxmlformats.org/officeDocument/2006/relationships/image" Target="../media/image58.svg"/><Relationship Id="rId9" Type="http://schemas.openxmlformats.org/officeDocument/2006/relationships/hyperlink" Target="https://www.bigcreative.education/about/" TargetMode="External"/><Relationship Id="rId1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71.svg"/></Relationships>
</file>

<file path=ppt/slides/_rels/slide3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57.png"/><Relationship Id="rId18" Type="http://schemas.openxmlformats.org/officeDocument/2006/relationships/image" Target="../media/image79.png"/><Relationship Id="rId3" Type="http://schemas.openxmlformats.org/officeDocument/2006/relationships/hyperlink" Target="http://www.apprenticeshipguide.co.uk/apprenticeship-by-skills-interests/creative-apprenticeships/" TargetMode="External"/><Relationship Id="rId7" Type="http://schemas.openxmlformats.org/officeDocument/2006/relationships/hyperlink" Target="https://creativealliance.org.uk/young-people/" TargetMode="External"/><Relationship Id="rId12" Type="http://schemas.openxmlformats.org/officeDocument/2006/relationships/image" Target="../media/image76.png"/><Relationship Id="rId17" Type="http://schemas.openxmlformats.org/officeDocument/2006/relationships/hyperlink" Target="https://www.createjobslondon.org/" TargetMode="External"/><Relationship Id="rId2" Type="http://schemas.openxmlformats.org/officeDocument/2006/relationships/notesSlide" Target="../notesSlides/notesSlide22.xml"/><Relationship Id="rId16" Type="http://schemas.openxmlformats.org/officeDocument/2006/relationships/image" Target="../media/image78.sv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hyperlink" Target="https://www.giveagradago.com/news/2019/07/graduate-jobs-in-the-creative-industry/421" TargetMode="External"/><Relationship Id="rId5" Type="http://schemas.openxmlformats.org/officeDocument/2006/relationships/hyperlink" Target="https://artswork.org.uk/our-work-with-young-people/creative-apprenticeships/" TargetMode="External"/><Relationship Id="rId15" Type="http://schemas.openxmlformats.org/officeDocument/2006/relationships/image" Target="../media/image77.png"/><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hyperlink" Target="http://insights.arts.ac.uk/" TargetMode="External"/><Relationship Id="rId14" Type="http://schemas.openxmlformats.org/officeDocument/2006/relationships/image" Target="../media/image58.svg"/></Relationships>
</file>

<file path=ppt/slides/_rels/slide37.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png"/><Relationship Id="rId3" Type="http://schemas.openxmlformats.org/officeDocument/2006/relationships/image" Target="../media/image57.png"/><Relationship Id="rId7" Type="http://schemas.openxmlformats.org/officeDocument/2006/relationships/hyperlink" Target="https://jobs.theguardian.com/jobs/arts-and-heritage/" TargetMode="External"/><Relationship Id="rId12"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hyperlink" Target="https://nationalcareers.service.gov.uk/" TargetMode="External"/><Relationship Id="rId5" Type="http://schemas.openxmlformats.org/officeDocument/2006/relationships/hyperlink" Target="https://www.artsjobsonline.com/jobs/" TargetMode="External"/><Relationship Id="rId10" Type="http://schemas.openxmlformats.org/officeDocument/2006/relationships/image" Target="../media/image82.png"/><Relationship Id="rId4" Type="http://schemas.openxmlformats.org/officeDocument/2006/relationships/image" Target="../media/image58.svg"/><Relationship Id="rId9" Type="http://schemas.openxmlformats.org/officeDocument/2006/relationships/hyperlink" Target="https://www.designjobsboard.com/" TargetMode="External"/><Relationship Id="rId14" Type="http://schemas.openxmlformats.org/officeDocument/2006/relationships/image" Target="../media/image85.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4;p64">
            <a:extLst>
              <a:ext uri="{FF2B5EF4-FFF2-40B4-BE49-F238E27FC236}">
                <a16:creationId xmlns:a16="http://schemas.microsoft.com/office/drawing/2014/main" id="{59EE12D6-C3C8-9B44-AE79-D3F333768D7C}"/>
              </a:ext>
            </a:extLst>
          </p:cNvPr>
          <p:cNvSpPr txBox="1"/>
          <p:nvPr/>
        </p:nvSpPr>
        <p:spPr>
          <a:xfrm>
            <a:off x="3162552" y="741800"/>
            <a:ext cx="7591112" cy="764202"/>
          </a:xfrm>
          <a:prstGeom prst="rect">
            <a:avLst/>
          </a:prstGeom>
          <a:noFill/>
          <a:ln>
            <a:noFill/>
          </a:ln>
        </p:spPr>
        <p:txBody>
          <a:bodyPr spcFirstLastPara="1" wrap="square" lIns="91425" tIns="45700" rIns="91425" bIns="45700" anchor="t" anchorCtr="0">
            <a:noAutofit/>
          </a:bodyPr>
          <a:lstStyle/>
          <a:p>
            <a:pPr algn="ctr"/>
            <a:r>
              <a:rPr lang="en-GB" sz="4000" b="1" dirty="0">
                <a:ea typeface="Calibri"/>
                <a:cs typeface="Calibri"/>
                <a:sym typeface="Calibri"/>
              </a:rPr>
              <a:t>Creative Careers Resources:</a:t>
            </a:r>
            <a:endParaRPr sz="4000" b="1" dirty="0">
              <a:ea typeface="Calibri"/>
              <a:cs typeface="Calibri"/>
              <a:sym typeface="Calibri"/>
            </a:endParaRPr>
          </a:p>
        </p:txBody>
      </p:sp>
      <p:sp>
        <p:nvSpPr>
          <p:cNvPr id="3" name="TextBox 2">
            <a:extLst>
              <a:ext uri="{FF2B5EF4-FFF2-40B4-BE49-F238E27FC236}">
                <a16:creationId xmlns:a16="http://schemas.microsoft.com/office/drawing/2014/main" id="{078B8D17-9E5A-B54C-A041-5B18DC8C5886}"/>
              </a:ext>
            </a:extLst>
          </p:cNvPr>
          <p:cNvSpPr txBox="1"/>
          <p:nvPr/>
        </p:nvSpPr>
        <p:spPr>
          <a:xfrm>
            <a:off x="813725" y="2058185"/>
            <a:ext cx="10739367" cy="2800767"/>
          </a:xfrm>
          <a:prstGeom prst="rect">
            <a:avLst/>
          </a:prstGeom>
          <a:noFill/>
        </p:spPr>
        <p:txBody>
          <a:bodyPr wrap="square" rtlCol="0">
            <a:spAutoFit/>
          </a:bodyPr>
          <a:lstStyle/>
          <a:p>
            <a:pPr lvl="0" algn="ctr"/>
            <a:r>
              <a:rPr lang="en-GB" sz="2800" b="1" dirty="0">
                <a:ea typeface="Calibri"/>
                <a:cs typeface="Calibri"/>
                <a:sym typeface="Calibri"/>
              </a:rPr>
              <a:t>Introduction</a:t>
            </a:r>
          </a:p>
          <a:p>
            <a:pPr lvl="0"/>
            <a:r>
              <a:rPr lang="en-GB" sz="2400" dirty="0">
                <a:ea typeface="Calibri"/>
                <a:cs typeface="Calibri"/>
                <a:sym typeface="Calibri"/>
              </a:rPr>
              <a:t>This presentation is part of a suite of learning resources  developed by Waltham Forest CEP to support teachers and young people to explore creative career pathways. Launched as part of a Creative Careers week in October 2020, it was combined with both live and online presentations  in 20 schools  from local creatives about their personal career journey.  </a:t>
            </a:r>
            <a:r>
              <a:rPr lang="en-GB" sz="2400" dirty="0">
                <a:ea typeface="Calibri"/>
                <a:cs typeface="Calibri"/>
                <a:sym typeface="Calibri"/>
                <a:hlinkClick r:id="rId2"/>
              </a:rPr>
              <a:t>Hear short versions of these here</a:t>
            </a:r>
            <a:endParaRPr lang="en-GB" sz="2400" dirty="0">
              <a:ea typeface="Calibri"/>
              <a:cs typeface="Calibri"/>
              <a:sym typeface="Calibri"/>
            </a:endParaRPr>
          </a:p>
          <a:p>
            <a:pPr lvl="0"/>
            <a:endParaRPr lang="en-GB" sz="2800" dirty="0">
              <a:ea typeface="Calibri"/>
              <a:cs typeface="Calibri"/>
              <a:sym typeface="Calibri"/>
            </a:endParaRPr>
          </a:p>
        </p:txBody>
      </p:sp>
      <p:sp>
        <p:nvSpPr>
          <p:cNvPr id="4" name="Rectangle 3">
            <a:extLst>
              <a:ext uri="{FF2B5EF4-FFF2-40B4-BE49-F238E27FC236}">
                <a16:creationId xmlns:a16="http://schemas.microsoft.com/office/drawing/2014/main" id="{DEB33B47-2782-5C44-91FD-2315D5EA4954}"/>
              </a:ext>
            </a:extLst>
          </p:cNvPr>
          <p:cNvSpPr/>
          <p:nvPr/>
        </p:nvSpPr>
        <p:spPr>
          <a:xfrm>
            <a:off x="726317" y="4690058"/>
            <a:ext cx="10739366" cy="261610"/>
          </a:xfrm>
          <a:prstGeom prst="rect">
            <a:avLst/>
          </a:prstGeom>
        </p:spPr>
        <p:txBody>
          <a:bodyPr wrap="square">
            <a:spAutoFit/>
          </a:bodyPr>
          <a:lstStyle/>
          <a:p>
            <a:pPr lvl="0" algn="ctr"/>
            <a:r>
              <a:rPr lang="en-GB" sz="1100" dirty="0"/>
              <a:t>This presentation can be copied and adapted for individual school use but each slide should retain a credit to the LBWF Cultural Education Partnership as the original creator</a:t>
            </a:r>
            <a:endParaRPr lang="en-GB" sz="1600" dirty="0">
              <a:ea typeface="Calibri"/>
              <a:cs typeface="Calibri"/>
              <a:sym typeface="Calibri"/>
            </a:endParaRPr>
          </a:p>
        </p:txBody>
      </p:sp>
    </p:spTree>
    <p:extLst>
      <p:ext uri="{BB962C8B-B14F-4D97-AF65-F5344CB8AC3E}">
        <p14:creationId xmlns:p14="http://schemas.microsoft.com/office/powerpoint/2010/main" val="188168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468632-C9BD-E94D-8FE4-983BCF700C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51800" y="904274"/>
            <a:ext cx="3822700" cy="4525130"/>
          </a:xfrm>
          <a:prstGeom prst="rect">
            <a:avLst/>
          </a:prstGeom>
        </p:spPr>
      </p:pic>
      <p:pic>
        <p:nvPicPr>
          <p:cNvPr id="3" name="Picture 2">
            <a:extLst>
              <a:ext uri="{FF2B5EF4-FFF2-40B4-BE49-F238E27FC236}">
                <a16:creationId xmlns:a16="http://schemas.microsoft.com/office/drawing/2014/main" id="{B8EEB54D-0600-7845-AE6F-F4F9D30FE0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500" y="2152804"/>
            <a:ext cx="7383527" cy="3276600"/>
          </a:xfrm>
          <a:prstGeom prst="rect">
            <a:avLst/>
          </a:prstGeom>
        </p:spPr>
      </p:pic>
    </p:spTree>
    <p:extLst>
      <p:ext uri="{BB962C8B-B14F-4D97-AF65-F5344CB8AC3E}">
        <p14:creationId xmlns:p14="http://schemas.microsoft.com/office/powerpoint/2010/main" val="162407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E30F-85EC-C741-A7CD-D9A207A82DE3}"/>
              </a:ext>
            </a:extLst>
          </p:cNvPr>
          <p:cNvSpPr txBox="1">
            <a:spLocks/>
          </p:cNvSpPr>
          <p:nvPr/>
        </p:nvSpPr>
        <p:spPr>
          <a:xfrm>
            <a:off x="4664231" y="930002"/>
            <a:ext cx="6201889" cy="4328169"/>
          </a:xfrm>
          <a:prstGeom prst="rect">
            <a:avLst/>
          </a:prstGeom>
        </p:spPr>
        <p:txBody>
          <a:bodyP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GB" sz="10700" dirty="0">
                <a:solidFill>
                  <a:srgbClr val="DD3169"/>
                </a:solidFill>
                <a:latin typeface="+mn-lt"/>
              </a:rPr>
              <a:t>Armstrong Audio is a company that specialises in the repair and restoration of analogue audio equipment and also incorporates a coffee shop.</a:t>
            </a:r>
          </a:p>
          <a:p>
            <a:pPr fontAlgn="base"/>
            <a:br>
              <a:rPr lang="en-GB" sz="10700" dirty="0">
                <a:solidFill>
                  <a:srgbClr val="DD3169"/>
                </a:solidFill>
                <a:latin typeface="+mn-lt"/>
              </a:rPr>
            </a:br>
            <a:r>
              <a:rPr lang="en-GB" sz="10700" dirty="0">
                <a:solidFill>
                  <a:srgbClr val="DD3169"/>
                </a:solidFill>
                <a:latin typeface="+mn-lt"/>
              </a:rPr>
              <a:t>They have been located on Blackhorse Lane for 35+ years</a:t>
            </a:r>
          </a:p>
          <a:p>
            <a:pPr fontAlgn="base"/>
            <a:endParaRPr lang="en-GB" sz="10700" b="1" dirty="0">
              <a:solidFill>
                <a:srgbClr val="DD3169"/>
              </a:solidFill>
            </a:endParaRPr>
          </a:p>
          <a:p>
            <a:pPr fontAlgn="base"/>
            <a:r>
              <a:rPr lang="en-GB" sz="10700" b="1" dirty="0">
                <a:solidFill>
                  <a:srgbClr val="DD3169"/>
                </a:solidFill>
                <a:latin typeface="+mn-lt"/>
              </a:rPr>
              <a:t>Why do you think they have </a:t>
            </a:r>
          </a:p>
          <a:p>
            <a:pPr fontAlgn="base"/>
            <a:r>
              <a:rPr lang="en-GB" sz="10700" b="1" dirty="0">
                <a:solidFill>
                  <a:srgbClr val="DD3169"/>
                </a:solidFill>
                <a:latin typeface="+mn-lt"/>
              </a:rPr>
              <a:t>survived for so long?</a:t>
            </a:r>
            <a:br>
              <a:rPr lang="en-GB" b="1" dirty="0">
                <a:solidFill>
                  <a:srgbClr val="DD3169"/>
                </a:solidFill>
              </a:rPr>
            </a:br>
            <a:endParaRPr lang="en-GB" b="1" dirty="0">
              <a:solidFill>
                <a:srgbClr val="DD3169"/>
              </a:solidFill>
            </a:endParaRPr>
          </a:p>
        </p:txBody>
      </p:sp>
      <p:pic>
        <p:nvPicPr>
          <p:cNvPr id="3" name="Picture 2" descr="https://www.creativeunited.org.uk/wp-content/uploads/2019/09/arm.jpg">
            <a:extLst>
              <a:ext uri="{FF2B5EF4-FFF2-40B4-BE49-F238E27FC236}">
                <a16:creationId xmlns:a16="http://schemas.microsoft.com/office/drawing/2014/main" id="{97A01711-4D3E-2243-B0B7-5E34C9DDD0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5880" y="930002"/>
            <a:ext cx="2907467" cy="4357797"/>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1" descr="Questions">
            <a:extLst>
              <a:ext uri="{FF2B5EF4-FFF2-40B4-BE49-F238E27FC236}">
                <a16:creationId xmlns:a16="http://schemas.microsoft.com/office/drawing/2014/main" id="{70D18DEF-BE2C-F14A-92EF-E2D2E1451D19}"/>
              </a:ext>
            </a:extLst>
          </p:cNvPr>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55199" y="3332757"/>
            <a:ext cx="1735777" cy="1955042"/>
          </a:xfrm>
          <a:prstGeom prst="rect">
            <a:avLst/>
          </a:prstGeom>
        </p:spPr>
      </p:pic>
    </p:spTree>
    <p:extLst>
      <p:ext uri="{BB962C8B-B14F-4D97-AF65-F5344CB8AC3E}">
        <p14:creationId xmlns:p14="http://schemas.microsoft.com/office/powerpoint/2010/main" val="192875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4;p64">
            <a:extLst>
              <a:ext uri="{FF2B5EF4-FFF2-40B4-BE49-F238E27FC236}">
                <a16:creationId xmlns:a16="http://schemas.microsoft.com/office/drawing/2014/main" id="{6CF9B59A-71FA-564A-B257-B99FC0695810}"/>
              </a:ext>
            </a:extLst>
          </p:cNvPr>
          <p:cNvSpPr txBox="1"/>
          <p:nvPr/>
        </p:nvSpPr>
        <p:spPr>
          <a:xfrm>
            <a:off x="1879458" y="2224185"/>
            <a:ext cx="8496993" cy="764202"/>
          </a:xfrm>
          <a:prstGeom prst="rect">
            <a:avLst/>
          </a:prstGeom>
          <a:noFill/>
          <a:ln>
            <a:noFill/>
          </a:ln>
        </p:spPr>
        <p:txBody>
          <a:bodyPr spcFirstLastPara="1" wrap="square" lIns="91425" tIns="45700" rIns="91425" bIns="45700" anchor="t" anchorCtr="0">
            <a:noAutofit/>
          </a:bodyPr>
          <a:lstStyle/>
          <a:p>
            <a:pPr algn="ctr"/>
            <a:r>
              <a:rPr lang="en-GB" sz="4000" b="1" dirty="0">
                <a:ea typeface="Calibri"/>
                <a:cs typeface="Calibri"/>
                <a:sym typeface="Calibri"/>
              </a:rPr>
              <a:t>Creative industries in Waltham Forest:</a:t>
            </a:r>
            <a:endParaRPr sz="4000" b="1" dirty="0">
              <a:ea typeface="Calibri"/>
              <a:cs typeface="Calibri"/>
              <a:sym typeface="Calibri"/>
            </a:endParaRPr>
          </a:p>
        </p:txBody>
      </p:sp>
      <p:sp>
        <p:nvSpPr>
          <p:cNvPr id="5" name="TextBox 4">
            <a:extLst>
              <a:ext uri="{FF2B5EF4-FFF2-40B4-BE49-F238E27FC236}">
                <a16:creationId xmlns:a16="http://schemas.microsoft.com/office/drawing/2014/main" id="{3FA11473-7CCE-DF46-BB59-994F6855A9ED}"/>
              </a:ext>
            </a:extLst>
          </p:cNvPr>
          <p:cNvSpPr txBox="1"/>
          <p:nvPr/>
        </p:nvSpPr>
        <p:spPr>
          <a:xfrm>
            <a:off x="1971190" y="3020786"/>
            <a:ext cx="7499381" cy="523220"/>
          </a:xfrm>
          <a:prstGeom prst="rect">
            <a:avLst/>
          </a:prstGeom>
          <a:noFill/>
        </p:spPr>
        <p:txBody>
          <a:bodyPr wrap="square" rtlCol="0">
            <a:spAutoFit/>
          </a:bodyPr>
          <a:lstStyle/>
          <a:p>
            <a:pPr lvl="0" algn="ctr"/>
            <a:r>
              <a:rPr lang="en-GB" sz="2800" dirty="0">
                <a:ea typeface="Calibri"/>
                <a:cs typeface="Calibri"/>
                <a:sym typeface="Calibri"/>
              </a:rPr>
              <a:t>And neighbouring boroughs</a:t>
            </a:r>
          </a:p>
        </p:txBody>
      </p:sp>
    </p:spTree>
    <p:extLst>
      <p:ext uri="{BB962C8B-B14F-4D97-AF65-F5344CB8AC3E}">
        <p14:creationId xmlns:p14="http://schemas.microsoft.com/office/powerpoint/2010/main" val="332454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9736-7E2F-FF47-8DAF-B855056CA560}"/>
              </a:ext>
            </a:extLst>
          </p:cNvPr>
          <p:cNvSpPr txBox="1">
            <a:spLocks/>
          </p:cNvSpPr>
          <p:nvPr/>
        </p:nvSpPr>
        <p:spPr>
          <a:xfrm>
            <a:off x="1524000" y="2316163"/>
            <a:ext cx="9144000" cy="1193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DD3169"/>
                </a:solidFill>
              </a:rPr>
              <a:t>Famous Waltham Foresters</a:t>
            </a:r>
          </a:p>
        </p:txBody>
      </p:sp>
      <p:pic>
        <p:nvPicPr>
          <p:cNvPr id="3" name="Picture 2" descr="June Sarpong Diversify at Bishop's Palace, Wells, Wells">
            <a:extLst>
              <a:ext uri="{FF2B5EF4-FFF2-40B4-BE49-F238E27FC236}">
                <a16:creationId xmlns:a16="http://schemas.microsoft.com/office/drawing/2014/main" id="{29AA6332-90BA-CE4C-A8F1-30FADE070EC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43020" y="310545"/>
            <a:ext cx="2518275" cy="31635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an Beale | EastEnders Wiki | Fandom">
            <a:extLst>
              <a:ext uri="{FF2B5EF4-FFF2-40B4-BE49-F238E27FC236}">
                <a16:creationId xmlns:a16="http://schemas.microsoft.com/office/drawing/2014/main" id="{29BD67C0-8F76-2941-87AF-9CD6A9BE06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991" y="1054433"/>
            <a:ext cx="2572829" cy="4050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Why Jonathan Ive Is Leaving Apple - YouTube">
            <a:extLst>
              <a:ext uri="{FF2B5EF4-FFF2-40B4-BE49-F238E27FC236}">
                <a16:creationId xmlns:a16="http://schemas.microsoft.com/office/drawing/2014/main" id="{FFB6C633-6518-8A4F-A169-1B67D8E01D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28191" y="3314562"/>
            <a:ext cx="3783904" cy="2128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MF.COOL - All Music Fests">
            <a:extLst>
              <a:ext uri="{FF2B5EF4-FFF2-40B4-BE49-F238E27FC236}">
                <a16:creationId xmlns:a16="http://schemas.microsoft.com/office/drawing/2014/main" id="{C9897DE9-5CED-BB43-BBC2-27B18796E12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06638" y="1223869"/>
            <a:ext cx="2834158" cy="42512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ayson Perry Tapestries | The Architectonista">
            <a:extLst>
              <a:ext uri="{FF2B5EF4-FFF2-40B4-BE49-F238E27FC236}">
                <a16:creationId xmlns:a16="http://schemas.microsoft.com/office/drawing/2014/main" id="{4E69C527-E72F-4249-AA28-77EA7595E80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661295" y="647253"/>
            <a:ext cx="3045343" cy="477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1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e Former EMD Cinema, Walthamstow: Guided Auditorium Tours - Soho Theatre">
            <a:extLst>
              <a:ext uri="{FF2B5EF4-FFF2-40B4-BE49-F238E27FC236}">
                <a16:creationId xmlns:a16="http://schemas.microsoft.com/office/drawing/2014/main" id="{C939ED16-ED06-B043-80F2-AC992A7D3A4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01526" y="-54192"/>
            <a:ext cx="3095280" cy="2772947"/>
          </a:xfrm>
          <a:prstGeom prst="ellipse">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A44EE77-2D10-A145-B2A0-1746671D5EB8}"/>
              </a:ext>
            </a:extLst>
          </p:cNvPr>
          <p:cNvSpPr txBox="1">
            <a:spLocks/>
          </p:cNvSpPr>
          <p:nvPr/>
        </p:nvSpPr>
        <p:spPr>
          <a:xfrm>
            <a:off x="506501" y="3796315"/>
            <a:ext cx="7012223" cy="19223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DD3169"/>
                </a:solidFill>
                <a:latin typeface="+mn-lt"/>
              </a:rPr>
              <a:t>Waltham Forest: </a:t>
            </a:r>
            <a:br>
              <a:rPr lang="en-US" sz="5400" b="1" dirty="0">
                <a:solidFill>
                  <a:srgbClr val="DD3169"/>
                </a:solidFill>
                <a:latin typeface="+mn-lt"/>
              </a:rPr>
            </a:br>
            <a:r>
              <a:rPr lang="en-US" sz="5400" b="1" dirty="0">
                <a:solidFill>
                  <a:srgbClr val="DD3169"/>
                </a:solidFill>
                <a:latin typeface="+mn-lt"/>
              </a:rPr>
              <a:t>A cultural success story</a:t>
            </a:r>
            <a:br>
              <a:rPr lang="en-US" sz="3200" b="1" dirty="0">
                <a:solidFill>
                  <a:srgbClr val="DD3169"/>
                </a:solidFill>
              </a:rPr>
            </a:br>
            <a:endParaRPr lang="en-US" sz="3200" b="1" dirty="0">
              <a:solidFill>
                <a:srgbClr val="DD3169"/>
              </a:solidFill>
            </a:endParaRPr>
          </a:p>
        </p:txBody>
      </p:sp>
      <p:pic>
        <p:nvPicPr>
          <p:cNvPr id="4" name="Content Placeholder 6" descr="A large brick building&#10;&#10;Description automatically generated">
            <a:extLst>
              <a:ext uri="{FF2B5EF4-FFF2-40B4-BE49-F238E27FC236}">
                <a16:creationId xmlns:a16="http://schemas.microsoft.com/office/drawing/2014/main" id="{40DF77A5-BC3B-0C4F-A8C8-0D068302B0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8779608" y="1332282"/>
            <a:ext cx="3379663" cy="407365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pic>
        <p:nvPicPr>
          <p:cNvPr id="5" name="Picture 2" descr="ART-TRAIL-LOGO_FINAL 2019">
            <a:extLst>
              <a:ext uri="{FF2B5EF4-FFF2-40B4-BE49-F238E27FC236}">
                <a16:creationId xmlns:a16="http://schemas.microsoft.com/office/drawing/2014/main" id="{0E26C00C-3514-9948-B3BC-EE4BC640341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729" y="1430104"/>
            <a:ext cx="2284001" cy="2284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1EE5DF2A-4429-514A-A206-271F4623995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16730" y="926461"/>
            <a:ext cx="4753365" cy="270543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76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A7EEB7F-79AA-714C-AE2B-348310866CE5}"/>
              </a:ext>
            </a:extLst>
          </p:cNvPr>
          <p:cNvSpPr txBox="1">
            <a:spLocks/>
          </p:cNvSpPr>
          <p:nvPr/>
        </p:nvSpPr>
        <p:spPr>
          <a:xfrm>
            <a:off x="838200" y="189389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rgbClr val="DD3169"/>
                </a:solidFill>
              </a:rPr>
              <a:t>Waltham Forest has shown fastest employment growth in London (30%  compared to London average of 14%)</a:t>
            </a:r>
          </a:p>
          <a:p>
            <a:endParaRPr lang="en-GB" sz="3200" dirty="0">
              <a:solidFill>
                <a:srgbClr val="DD3169"/>
              </a:solidFill>
            </a:endParaRPr>
          </a:p>
          <a:p>
            <a:r>
              <a:rPr lang="en-GB" sz="3200" dirty="0">
                <a:solidFill>
                  <a:srgbClr val="DD3169"/>
                </a:solidFill>
              </a:rPr>
              <a:t>Digital and Creative has been fastest growing sector in Waltham Forest (40% over 5 years; exceeding construction, and retail)</a:t>
            </a:r>
          </a:p>
        </p:txBody>
      </p:sp>
      <p:sp>
        <p:nvSpPr>
          <p:cNvPr id="14" name="Title 1">
            <a:extLst>
              <a:ext uri="{FF2B5EF4-FFF2-40B4-BE49-F238E27FC236}">
                <a16:creationId xmlns:a16="http://schemas.microsoft.com/office/drawing/2014/main" id="{344DB0AC-100E-B14A-BAF0-96853E528C81}"/>
              </a:ext>
            </a:extLst>
          </p:cNvPr>
          <p:cNvSpPr txBox="1">
            <a:spLocks/>
          </p:cNvSpPr>
          <p:nvPr/>
        </p:nvSpPr>
        <p:spPr>
          <a:xfrm>
            <a:off x="965200" y="873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DD3169"/>
                </a:solidFill>
                <a:latin typeface="+mn-lt"/>
              </a:rPr>
              <a:t>Creative Industries in Waltham Forest…</a:t>
            </a:r>
          </a:p>
        </p:txBody>
      </p:sp>
    </p:spTree>
    <p:extLst>
      <p:ext uri="{BB962C8B-B14F-4D97-AF65-F5344CB8AC3E}">
        <p14:creationId xmlns:p14="http://schemas.microsoft.com/office/powerpoint/2010/main" val="3293386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C3AC9F7-9799-154B-A009-A1BA4F9166D7}"/>
              </a:ext>
            </a:extLst>
          </p:cNvPr>
          <p:cNvSpPr txBox="1">
            <a:spLocks/>
          </p:cNvSpPr>
          <p:nvPr/>
        </p:nvSpPr>
        <p:spPr>
          <a:xfrm>
            <a:off x="1738243" y="454579"/>
            <a:ext cx="8726557" cy="1360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DD3169"/>
                </a:solidFill>
                <a:latin typeface="+mn-lt"/>
              </a:rPr>
              <a:t>The growth of Creative Industries in </a:t>
            </a:r>
          </a:p>
          <a:p>
            <a:r>
              <a:rPr lang="en-GB" sz="3600" b="1" dirty="0">
                <a:solidFill>
                  <a:srgbClr val="DD3169"/>
                </a:solidFill>
                <a:latin typeface="+mn-lt"/>
              </a:rPr>
              <a:t>neighbouring boroughs</a:t>
            </a:r>
          </a:p>
        </p:txBody>
      </p:sp>
      <p:sp>
        <p:nvSpPr>
          <p:cNvPr id="3" name="Content Placeholder 9">
            <a:extLst>
              <a:ext uri="{FF2B5EF4-FFF2-40B4-BE49-F238E27FC236}">
                <a16:creationId xmlns:a16="http://schemas.microsoft.com/office/drawing/2014/main" id="{45E5DAE8-0491-B046-9519-25EFE0E8F889}"/>
              </a:ext>
            </a:extLst>
          </p:cNvPr>
          <p:cNvSpPr txBox="1">
            <a:spLocks/>
          </p:cNvSpPr>
          <p:nvPr/>
        </p:nvSpPr>
        <p:spPr>
          <a:xfrm>
            <a:off x="1008811" y="1060039"/>
            <a:ext cx="9848031" cy="947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rgbClr val="283583"/>
              </a:solidFill>
            </a:endParaRPr>
          </a:p>
          <a:p>
            <a:endParaRPr lang="en-GB" dirty="0">
              <a:solidFill>
                <a:srgbClr val="283583"/>
              </a:solidFill>
            </a:endParaRPr>
          </a:p>
          <a:p>
            <a:endParaRPr lang="en-GB" dirty="0">
              <a:solidFill>
                <a:srgbClr val="283583"/>
              </a:solidFill>
            </a:endParaRPr>
          </a:p>
          <a:p>
            <a:endParaRPr lang="en-GB" dirty="0">
              <a:solidFill>
                <a:srgbClr val="283583"/>
              </a:solidFill>
            </a:endParaRPr>
          </a:p>
          <a:p>
            <a:endParaRPr lang="en-GB" dirty="0">
              <a:solidFill>
                <a:srgbClr val="283583"/>
              </a:solidFill>
            </a:endParaRPr>
          </a:p>
          <a:p>
            <a:endParaRPr lang="en-GB" dirty="0">
              <a:solidFill>
                <a:srgbClr val="283583"/>
              </a:solidFill>
            </a:endParaRPr>
          </a:p>
          <a:p>
            <a:pPr marL="0" indent="0">
              <a:buFont typeface="Arial" panose="020B0604020202020204" pitchFamily="34" charset="0"/>
              <a:buNone/>
            </a:pPr>
            <a:endParaRPr lang="en-GB" sz="2400" dirty="0">
              <a:solidFill>
                <a:srgbClr val="283583"/>
              </a:solidFill>
            </a:endParaRPr>
          </a:p>
        </p:txBody>
      </p:sp>
      <p:pic>
        <p:nvPicPr>
          <p:cNvPr id="4" name="Picture 2">
            <a:extLst>
              <a:ext uri="{FF2B5EF4-FFF2-40B4-BE49-F238E27FC236}">
                <a16:creationId xmlns:a16="http://schemas.microsoft.com/office/drawing/2014/main" id="{B3173590-C24A-6E4E-ABE2-057F1362409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6516" y="1814583"/>
            <a:ext cx="5544390" cy="254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3983E39B-B13D-2D40-9776-2B2849B2415A}"/>
              </a:ext>
            </a:extLst>
          </p:cNvPr>
          <p:cNvSpPr/>
          <p:nvPr/>
        </p:nvSpPr>
        <p:spPr>
          <a:xfrm>
            <a:off x="266516" y="4682434"/>
            <a:ext cx="28591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a:ln>
                  <a:noFill/>
                </a:ln>
                <a:solidFill>
                  <a:srgbClr val="DD3169"/>
                </a:solidFill>
                <a:effectLst/>
                <a:uLnTx/>
                <a:uFillTx/>
                <a:latin typeface="Calibri" panose="020F0502020204030204"/>
                <a:ea typeface="+mn-ea"/>
                <a:cs typeface="+mn-cs"/>
              </a:rPr>
              <a:t>EAST BANK - Stratford</a:t>
            </a:r>
          </a:p>
        </p:txBody>
      </p:sp>
      <p:pic>
        <p:nvPicPr>
          <p:cNvPr id="6" name="Picture 2" descr="London’s Dagenham Studios Project Back on">
            <a:extLst>
              <a:ext uri="{FF2B5EF4-FFF2-40B4-BE49-F238E27FC236}">
                <a16:creationId xmlns:a16="http://schemas.microsoft.com/office/drawing/2014/main" id="{370DD133-A6E8-CE4C-B896-324330798B8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96000" y="1814583"/>
            <a:ext cx="5544391" cy="25406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C74DAD6-9BD9-2545-A57E-1570CB9E49F8}"/>
              </a:ext>
            </a:extLst>
          </p:cNvPr>
          <p:cNvSpPr/>
          <p:nvPr/>
        </p:nvSpPr>
        <p:spPr>
          <a:xfrm>
            <a:off x="6096000" y="4703214"/>
            <a:ext cx="554439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a:ln>
                  <a:noFill/>
                </a:ln>
                <a:solidFill>
                  <a:srgbClr val="DD3169"/>
                </a:solidFill>
                <a:effectLst/>
                <a:uLnTx/>
                <a:uFillTx/>
                <a:latin typeface="Calibri" panose="020F0502020204030204"/>
                <a:ea typeface="+mn-ea"/>
                <a:cs typeface="+mn-cs"/>
              </a:rPr>
              <a:t>Dagenham studios – barking &amp; </a:t>
            </a:r>
            <a:r>
              <a:rPr kumimoji="0" lang="en-GB" sz="1800" b="1" i="0" u="none" strike="noStrike" kern="1200" cap="all" spc="0" normalizeH="0" baseline="0" noProof="0" dirty="0" err="1">
                <a:ln>
                  <a:noFill/>
                </a:ln>
                <a:solidFill>
                  <a:srgbClr val="DD3169"/>
                </a:solidFill>
                <a:effectLst/>
                <a:uLnTx/>
                <a:uFillTx/>
                <a:latin typeface="Calibri" panose="020F0502020204030204"/>
                <a:ea typeface="+mn-ea"/>
                <a:cs typeface="+mn-cs"/>
              </a:rPr>
              <a:t>dagenham</a:t>
            </a:r>
            <a:endParaRPr kumimoji="0" lang="en-GB" sz="1800" b="1" i="0" u="none" strike="noStrike" kern="1200" cap="all" spc="0" normalizeH="0" baseline="0" noProof="0" dirty="0">
              <a:ln>
                <a:noFill/>
              </a:ln>
              <a:solidFill>
                <a:srgbClr val="DD316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794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2899-B527-CA47-A12D-42AD4DED1F6C}"/>
              </a:ext>
            </a:extLst>
          </p:cNvPr>
          <p:cNvSpPr txBox="1">
            <a:spLocks/>
          </p:cNvSpPr>
          <p:nvPr/>
        </p:nvSpPr>
        <p:spPr>
          <a:xfrm>
            <a:off x="1077686" y="2715133"/>
            <a:ext cx="10515600" cy="4884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Case Studies</a:t>
            </a:r>
          </a:p>
        </p:txBody>
      </p:sp>
      <p:sp>
        <p:nvSpPr>
          <p:cNvPr id="3" name="Content Placeholder 2">
            <a:extLst>
              <a:ext uri="{FF2B5EF4-FFF2-40B4-BE49-F238E27FC236}">
                <a16:creationId xmlns:a16="http://schemas.microsoft.com/office/drawing/2014/main" id="{79FC7F37-42C5-3844-9420-187B0D707F59}"/>
              </a:ext>
            </a:extLst>
          </p:cNvPr>
          <p:cNvSpPr txBox="1">
            <a:spLocks/>
          </p:cNvSpPr>
          <p:nvPr/>
        </p:nvSpPr>
        <p:spPr>
          <a:xfrm>
            <a:off x="1077686" y="3654426"/>
            <a:ext cx="10515600" cy="160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These case studies from Leyton Sixth Form College represent a snapshot of the possibilities available to students studying on a creative programme.</a:t>
            </a:r>
          </a:p>
          <a:p>
            <a:pPr marL="0" indent="0">
              <a:buFont typeface="Arial" panose="020B0604020202020204" pitchFamily="34" charset="0"/>
              <a:buNone/>
            </a:pPr>
            <a:r>
              <a:rPr lang="en-GB" sz="2000" b="1" dirty="0"/>
              <a:t>Case studies include students from traditional A Level programmes, vocational education and those that have travelled a long way from L1 onwards.</a:t>
            </a:r>
          </a:p>
        </p:txBody>
      </p:sp>
    </p:spTree>
    <p:extLst>
      <p:ext uri="{BB962C8B-B14F-4D97-AF65-F5344CB8AC3E}">
        <p14:creationId xmlns:p14="http://schemas.microsoft.com/office/powerpoint/2010/main" val="238759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FD27-7141-B940-8259-B9F10F5F1579}"/>
              </a:ext>
            </a:extLst>
          </p:cNvPr>
          <p:cNvSpPr txBox="1">
            <a:spLocks/>
          </p:cNvSpPr>
          <p:nvPr/>
        </p:nvSpPr>
        <p:spPr>
          <a:xfrm>
            <a:off x="838200" y="836570"/>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Islam</a:t>
            </a:r>
          </a:p>
        </p:txBody>
      </p:sp>
      <p:sp>
        <p:nvSpPr>
          <p:cNvPr id="3" name="Content Placeholder 2">
            <a:extLst>
              <a:ext uri="{FF2B5EF4-FFF2-40B4-BE49-F238E27FC236}">
                <a16:creationId xmlns:a16="http://schemas.microsoft.com/office/drawing/2014/main" id="{FF6D4388-2FB5-B747-84CD-4E08771A2639}"/>
              </a:ext>
            </a:extLst>
          </p:cNvPr>
          <p:cNvSpPr txBox="1">
            <a:spLocks/>
          </p:cNvSpPr>
          <p:nvPr/>
        </p:nvSpPr>
        <p:spPr>
          <a:xfrm>
            <a:off x="838200" y="1673228"/>
            <a:ext cx="5778731" cy="435133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Islam graduated from LSC in 2015 and went on to study BA Acting at Arts Educational in West London - known mainly for their Film and Television training.  </a:t>
            </a:r>
          </a:p>
          <a:p>
            <a:pPr marL="0" indent="0">
              <a:buFont typeface="Arial" panose="020B0604020202020204" pitchFamily="34" charset="0"/>
              <a:buNone/>
            </a:pPr>
            <a:r>
              <a:rPr lang="en-GB" sz="2000" dirty="0"/>
              <a:t>Islam has since gone on to sign with the prestigious talent agency 'Independent Talent' and made his theatre debut in the Shakespearean adaptation of 'Queen Margaret' at the Royal Exchange in 2018. </a:t>
            </a:r>
          </a:p>
          <a:p>
            <a:pPr marL="0" indent="0">
              <a:buFont typeface="Arial" panose="020B0604020202020204" pitchFamily="34" charset="0"/>
              <a:buNone/>
            </a:pPr>
            <a:r>
              <a:rPr lang="en-GB" sz="2000" dirty="0"/>
              <a:t>Since then, Islam has made his TV debut with Netflix - appearing in Ricky Gervais' 'Afterlife' in 2019 and starring in the fantasy series 'The Letter for the King' in March of this year.</a:t>
            </a:r>
          </a:p>
          <a:p>
            <a:endParaRPr lang="en-GB" dirty="0"/>
          </a:p>
        </p:txBody>
      </p:sp>
      <p:pic>
        <p:nvPicPr>
          <p:cNvPr id="4" name="Picture 3">
            <a:extLst>
              <a:ext uri="{FF2B5EF4-FFF2-40B4-BE49-F238E27FC236}">
                <a16:creationId xmlns:a16="http://schemas.microsoft.com/office/drawing/2014/main" id="{838E914C-B383-B743-B5A3-B262FFB90B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1364" y="-1"/>
            <a:ext cx="4370636" cy="5464629"/>
          </a:xfrm>
          <a:prstGeom prst="rect">
            <a:avLst/>
          </a:prstGeom>
        </p:spPr>
      </p:pic>
      <p:pic>
        <p:nvPicPr>
          <p:cNvPr id="5" name="Picture 4">
            <a:extLst>
              <a:ext uri="{FF2B5EF4-FFF2-40B4-BE49-F238E27FC236}">
                <a16:creationId xmlns:a16="http://schemas.microsoft.com/office/drawing/2014/main" id="{D4B61851-2265-5649-A693-609C85D2ED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6931" y="3511137"/>
            <a:ext cx="2613730" cy="1953491"/>
          </a:xfrm>
          <a:prstGeom prst="rect">
            <a:avLst/>
          </a:prstGeom>
          <a:ln w="19050">
            <a:solidFill>
              <a:schemeClr val="bg1"/>
            </a:solidFill>
          </a:ln>
        </p:spPr>
      </p:pic>
      <p:pic>
        <p:nvPicPr>
          <p:cNvPr id="6" name="Picture 5">
            <a:extLst>
              <a:ext uri="{FF2B5EF4-FFF2-40B4-BE49-F238E27FC236}">
                <a16:creationId xmlns:a16="http://schemas.microsoft.com/office/drawing/2014/main" id="{D384CAA1-CF09-F14F-BBE3-9D77C2CC8F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35136" y="0"/>
            <a:ext cx="1186228" cy="1186228"/>
          </a:xfrm>
          <a:prstGeom prst="rect">
            <a:avLst/>
          </a:prstGeom>
        </p:spPr>
      </p:pic>
    </p:spTree>
    <p:extLst>
      <p:ext uri="{BB962C8B-B14F-4D97-AF65-F5344CB8AC3E}">
        <p14:creationId xmlns:p14="http://schemas.microsoft.com/office/powerpoint/2010/main" val="35416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3512-2492-E84A-B66F-B269CB93F04A}"/>
              </a:ext>
            </a:extLst>
          </p:cNvPr>
          <p:cNvSpPr txBox="1">
            <a:spLocks/>
          </p:cNvSpPr>
          <p:nvPr/>
        </p:nvSpPr>
        <p:spPr>
          <a:xfrm>
            <a:off x="838200" y="945431"/>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Nao</a:t>
            </a:r>
          </a:p>
        </p:txBody>
      </p:sp>
      <p:sp>
        <p:nvSpPr>
          <p:cNvPr id="3" name="Content Placeholder 2">
            <a:extLst>
              <a:ext uri="{FF2B5EF4-FFF2-40B4-BE49-F238E27FC236}">
                <a16:creationId xmlns:a16="http://schemas.microsoft.com/office/drawing/2014/main" id="{21245CA8-2033-0D47-9B6B-2345F2E65127}"/>
              </a:ext>
            </a:extLst>
          </p:cNvPr>
          <p:cNvSpPr txBox="1">
            <a:spLocks/>
          </p:cNvSpPr>
          <p:nvPr/>
        </p:nvSpPr>
        <p:spPr>
          <a:xfrm>
            <a:off x="838200" y="1825625"/>
            <a:ext cx="6914745"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t>Nao graduated from LSC with a DDD in her BTEC L3 Extended Diploma in Music. </a:t>
            </a:r>
          </a:p>
          <a:p>
            <a:pPr marL="0" indent="0">
              <a:buFont typeface="Arial" panose="020B0604020202020204" pitchFamily="34" charset="0"/>
              <a:buNone/>
            </a:pPr>
            <a:r>
              <a:rPr lang="en-GB" sz="2000"/>
              <a:t>She went on to study jazz singing at Guildhall School of Music and Drama for four years.</a:t>
            </a:r>
          </a:p>
          <a:p>
            <a:pPr marL="0" indent="0">
              <a:buFont typeface="Arial" panose="020B0604020202020204" pitchFamily="34" charset="0"/>
              <a:buNone/>
            </a:pPr>
            <a:r>
              <a:rPr lang="en-GB" sz="2000"/>
              <a:t>In 2014 shee was identified as one of the best upcoming talents by BBC 1XTRA and was nominated for  MOBO in 2015</a:t>
            </a:r>
          </a:p>
          <a:p>
            <a:pPr marL="0" indent="0">
              <a:buFont typeface="Arial" panose="020B0604020202020204" pitchFamily="34" charset="0"/>
              <a:buNone/>
            </a:pPr>
            <a:r>
              <a:rPr lang="en-GB" sz="2000"/>
              <a:t>She has gone onto to establish herself as a successful artist. She has released two acclaimed albums, performed internationally and appeared at Glastonbury</a:t>
            </a:r>
            <a:endParaRPr lang="en-GB" sz="2000" dirty="0"/>
          </a:p>
        </p:txBody>
      </p:sp>
      <p:pic>
        <p:nvPicPr>
          <p:cNvPr id="4" name="Picture 3">
            <a:extLst>
              <a:ext uri="{FF2B5EF4-FFF2-40B4-BE49-F238E27FC236}">
                <a16:creationId xmlns:a16="http://schemas.microsoft.com/office/drawing/2014/main" id="{110A270E-415F-3F48-BC11-5781BB2074F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66570" y="0"/>
            <a:ext cx="1186228" cy="1186228"/>
          </a:xfrm>
          <a:prstGeom prst="rect">
            <a:avLst/>
          </a:prstGeom>
        </p:spPr>
      </p:pic>
      <p:pic>
        <p:nvPicPr>
          <p:cNvPr id="5" name="Picture 2" descr="Nao (singer) - Wikipedia">
            <a:extLst>
              <a:ext uri="{FF2B5EF4-FFF2-40B4-BE49-F238E27FC236}">
                <a16:creationId xmlns:a16="http://schemas.microsoft.com/office/drawing/2014/main" id="{77A6DFFE-9284-CC49-A511-D121D67AC6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52798" y="-21184"/>
            <a:ext cx="3539201" cy="530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0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4;p64">
            <a:extLst>
              <a:ext uri="{FF2B5EF4-FFF2-40B4-BE49-F238E27FC236}">
                <a16:creationId xmlns:a16="http://schemas.microsoft.com/office/drawing/2014/main" id="{59EE12D6-C3C8-9B44-AE79-D3F333768D7C}"/>
              </a:ext>
            </a:extLst>
          </p:cNvPr>
          <p:cNvSpPr txBox="1"/>
          <p:nvPr/>
        </p:nvSpPr>
        <p:spPr>
          <a:xfrm>
            <a:off x="2125646" y="1922900"/>
            <a:ext cx="7591112" cy="764202"/>
          </a:xfrm>
          <a:prstGeom prst="rect">
            <a:avLst/>
          </a:prstGeom>
          <a:noFill/>
          <a:ln>
            <a:noFill/>
          </a:ln>
        </p:spPr>
        <p:txBody>
          <a:bodyPr spcFirstLastPara="1" wrap="square" lIns="91425" tIns="45700" rIns="91425" bIns="45700" anchor="t" anchorCtr="0">
            <a:noAutofit/>
          </a:bodyPr>
          <a:lstStyle/>
          <a:p>
            <a:pPr algn="ctr"/>
            <a:r>
              <a:rPr lang="en-GB" sz="4000" b="1" dirty="0">
                <a:ea typeface="Calibri"/>
                <a:cs typeface="Calibri"/>
                <a:sym typeface="Calibri"/>
              </a:rPr>
              <a:t>Creative Careers:</a:t>
            </a:r>
            <a:endParaRPr sz="4000" b="1" dirty="0">
              <a:ea typeface="Calibri"/>
              <a:cs typeface="Calibri"/>
              <a:sym typeface="Calibri"/>
            </a:endParaRPr>
          </a:p>
        </p:txBody>
      </p:sp>
      <p:sp>
        <p:nvSpPr>
          <p:cNvPr id="3" name="TextBox 2">
            <a:extLst>
              <a:ext uri="{FF2B5EF4-FFF2-40B4-BE49-F238E27FC236}">
                <a16:creationId xmlns:a16="http://schemas.microsoft.com/office/drawing/2014/main" id="{078B8D17-9E5A-B54C-A041-5B18DC8C5886}"/>
              </a:ext>
            </a:extLst>
          </p:cNvPr>
          <p:cNvSpPr txBox="1"/>
          <p:nvPr/>
        </p:nvSpPr>
        <p:spPr>
          <a:xfrm>
            <a:off x="813725" y="3061485"/>
            <a:ext cx="10739367" cy="1384995"/>
          </a:xfrm>
          <a:prstGeom prst="rect">
            <a:avLst/>
          </a:prstGeom>
          <a:noFill/>
        </p:spPr>
        <p:txBody>
          <a:bodyPr wrap="square" rtlCol="0">
            <a:spAutoFit/>
          </a:bodyPr>
          <a:lstStyle/>
          <a:p>
            <a:pPr marL="514350" lvl="0" indent="-514350">
              <a:buAutoNum type="arabicPeriod"/>
            </a:pPr>
            <a:r>
              <a:rPr lang="en-GB" sz="2800" dirty="0">
                <a:ea typeface="Calibri"/>
                <a:cs typeface="Calibri"/>
                <a:sym typeface="Calibri"/>
              </a:rPr>
              <a:t>Why creativity matters to employers and YOU</a:t>
            </a:r>
          </a:p>
          <a:p>
            <a:pPr marL="514350" lvl="0" indent="-514350">
              <a:buAutoNum type="arabicPeriod"/>
            </a:pPr>
            <a:r>
              <a:rPr lang="en-GB" sz="2800" dirty="0">
                <a:ea typeface="Calibri"/>
                <a:cs typeface="Calibri"/>
                <a:sym typeface="Calibri"/>
              </a:rPr>
              <a:t>Your future – a signpost to a creative career</a:t>
            </a:r>
          </a:p>
          <a:p>
            <a:pPr lvl="0"/>
            <a:endParaRPr lang="en-GB" sz="2800" dirty="0">
              <a:ea typeface="Calibri"/>
              <a:cs typeface="Calibri"/>
              <a:sym typeface="Calibri"/>
            </a:endParaRPr>
          </a:p>
        </p:txBody>
      </p:sp>
      <p:sp>
        <p:nvSpPr>
          <p:cNvPr id="4" name="Rectangle 3">
            <a:extLst>
              <a:ext uri="{FF2B5EF4-FFF2-40B4-BE49-F238E27FC236}">
                <a16:creationId xmlns:a16="http://schemas.microsoft.com/office/drawing/2014/main" id="{DEB33B47-2782-5C44-91FD-2315D5EA4954}"/>
              </a:ext>
            </a:extLst>
          </p:cNvPr>
          <p:cNvSpPr/>
          <p:nvPr/>
        </p:nvSpPr>
        <p:spPr>
          <a:xfrm>
            <a:off x="726317" y="4690058"/>
            <a:ext cx="10739366" cy="261610"/>
          </a:xfrm>
          <a:prstGeom prst="rect">
            <a:avLst/>
          </a:prstGeom>
        </p:spPr>
        <p:txBody>
          <a:bodyPr wrap="square">
            <a:spAutoFit/>
          </a:bodyPr>
          <a:lstStyle/>
          <a:p>
            <a:pPr lvl="0" algn="ctr"/>
            <a:r>
              <a:rPr lang="en-GB" sz="1100" dirty="0"/>
              <a:t>This presentation can be copied and adapted for individual school use but each slide should retain a credit to the LBWF Cultural Education Partnership as the original creator</a:t>
            </a:r>
            <a:endParaRPr lang="en-GB" sz="1600" dirty="0">
              <a:ea typeface="Calibri"/>
              <a:cs typeface="Calibri"/>
              <a:sym typeface="Calibri"/>
            </a:endParaRPr>
          </a:p>
        </p:txBody>
      </p:sp>
    </p:spTree>
    <p:extLst>
      <p:ext uri="{BB962C8B-B14F-4D97-AF65-F5344CB8AC3E}">
        <p14:creationId xmlns:p14="http://schemas.microsoft.com/office/powerpoint/2010/main" val="2587001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85B0B8-2528-204A-8E05-24897B669D8B}"/>
              </a:ext>
            </a:extLst>
          </p:cNvPr>
          <p:cNvSpPr txBox="1">
            <a:spLocks/>
          </p:cNvSpPr>
          <p:nvPr/>
        </p:nvSpPr>
        <p:spPr>
          <a:xfrm>
            <a:off x="838200" y="758868"/>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err="1"/>
              <a:t>Kitch</a:t>
            </a:r>
            <a:endParaRPr lang="en-GB" dirty="0"/>
          </a:p>
        </p:txBody>
      </p:sp>
      <p:sp>
        <p:nvSpPr>
          <p:cNvPr id="7" name="Content Placeholder 2">
            <a:extLst>
              <a:ext uri="{FF2B5EF4-FFF2-40B4-BE49-F238E27FC236}">
                <a16:creationId xmlns:a16="http://schemas.microsoft.com/office/drawing/2014/main" id="{06B272B7-C237-7B4C-AA9A-BAF5B1C12137}"/>
              </a:ext>
            </a:extLst>
          </p:cNvPr>
          <p:cNvSpPr txBox="1">
            <a:spLocks/>
          </p:cNvSpPr>
          <p:nvPr/>
        </p:nvSpPr>
        <p:spPr>
          <a:xfrm>
            <a:off x="838200" y="1368429"/>
            <a:ext cx="6759102"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err="1"/>
              <a:t>Kitch</a:t>
            </a:r>
            <a:r>
              <a:rPr lang="en-GB" sz="2000" dirty="0"/>
              <a:t> graduated from LSC last year with a Distinction in his UAL Awarding Body Diploma in Music and is currently studying music at Goldsmith University.</a:t>
            </a:r>
          </a:p>
          <a:p>
            <a:pPr marL="0" indent="0">
              <a:buFont typeface="Arial" panose="020B0604020202020204" pitchFamily="34" charset="0"/>
              <a:buNone/>
            </a:pPr>
            <a:r>
              <a:rPr lang="en-GB" sz="2000" dirty="0" err="1"/>
              <a:t>Kitch</a:t>
            </a:r>
            <a:r>
              <a:rPr lang="en-GB" sz="2000" dirty="0"/>
              <a:t> has already establishing himself in East London as a name to watch with his blend of quick fire rhymes and meaningful messages. </a:t>
            </a:r>
          </a:p>
          <a:p>
            <a:pPr marL="0" indent="0">
              <a:buFont typeface="Arial" panose="020B0604020202020204" pitchFamily="34" charset="0"/>
              <a:buNone/>
            </a:pPr>
            <a:r>
              <a:rPr lang="en-GB" sz="2000" dirty="0"/>
              <a:t>He has performed at a range of events including </a:t>
            </a:r>
            <a:r>
              <a:rPr lang="en-GB" sz="2000" dirty="0" err="1"/>
              <a:t>Chingfest</a:t>
            </a:r>
            <a:r>
              <a:rPr lang="en-GB" sz="2000" dirty="0"/>
              <a:t> and The battle of the Bands organised by Damon </a:t>
            </a:r>
            <a:r>
              <a:rPr lang="en-GB" sz="2000" dirty="0" err="1"/>
              <a:t>Albarn</a:t>
            </a:r>
            <a:r>
              <a:rPr lang="en-GB" sz="2000" dirty="0"/>
              <a:t> during Year of Culture.</a:t>
            </a:r>
          </a:p>
          <a:p>
            <a:pPr marL="0" indent="0">
              <a:buFont typeface="Arial" panose="020B0604020202020204" pitchFamily="34" charset="0"/>
              <a:buNone/>
            </a:pPr>
            <a:r>
              <a:rPr lang="en-GB" sz="2000" dirty="0"/>
              <a:t>He became best known for his autobiographical track Miracle about coping with a stammer at the same time as making the journey to become a rap artist. His story was picked up by the BBC’s Ouch team who followed him as he rehearsed at LSC in preparation for his performance at London’s </a:t>
            </a:r>
            <a:r>
              <a:rPr lang="en-GB" sz="2000" dirty="0" err="1"/>
              <a:t>HighTide</a:t>
            </a:r>
            <a:r>
              <a:rPr lang="en-GB" sz="2000" dirty="0"/>
              <a:t> Festival. </a:t>
            </a:r>
          </a:p>
          <a:p>
            <a:pPr marL="0" indent="0">
              <a:buFont typeface="Arial" panose="020B0604020202020204" pitchFamily="34" charset="0"/>
              <a:buNone/>
            </a:pPr>
            <a:endParaRPr lang="en-GB" sz="2000" dirty="0"/>
          </a:p>
        </p:txBody>
      </p:sp>
      <p:pic>
        <p:nvPicPr>
          <p:cNvPr id="8" name="Picture 7">
            <a:extLst>
              <a:ext uri="{FF2B5EF4-FFF2-40B4-BE49-F238E27FC236}">
                <a16:creationId xmlns:a16="http://schemas.microsoft.com/office/drawing/2014/main" id="{439FDA3D-2627-0B4B-86AF-AFB61DCE081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51861" y="0"/>
            <a:ext cx="1186228" cy="1186228"/>
          </a:xfrm>
          <a:prstGeom prst="rect">
            <a:avLst/>
          </a:prstGeom>
        </p:spPr>
      </p:pic>
      <p:pic>
        <p:nvPicPr>
          <p:cNvPr id="9" name="Picture 2" descr="Man in front of fence">
            <a:extLst>
              <a:ext uri="{FF2B5EF4-FFF2-40B4-BE49-F238E27FC236}">
                <a16:creationId xmlns:a16="http://schemas.microsoft.com/office/drawing/2014/main" id="{B418B585-4AE0-3846-A084-0F20CD7372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738089" y="1"/>
            <a:ext cx="3453911" cy="524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11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1546C31-9515-104F-9041-A7D6C5A80DA2}"/>
              </a:ext>
            </a:extLst>
          </p:cNvPr>
          <p:cNvSpPr txBox="1">
            <a:spLocks/>
          </p:cNvSpPr>
          <p:nvPr/>
        </p:nvSpPr>
        <p:spPr>
          <a:xfrm>
            <a:off x="838200" y="901888"/>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err="1"/>
              <a:t>Raziye</a:t>
            </a:r>
            <a:endParaRPr lang="en-GB" dirty="0"/>
          </a:p>
        </p:txBody>
      </p:sp>
      <p:sp>
        <p:nvSpPr>
          <p:cNvPr id="11" name="Content Placeholder 2">
            <a:extLst>
              <a:ext uri="{FF2B5EF4-FFF2-40B4-BE49-F238E27FC236}">
                <a16:creationId xmlns:a16="http://schemas.microsoft.com/office/drawing/2014/main" id="{0C02073A-C963-1B4F-AFD7-07C9051124DB}"/>
              </a:ext>
            </a:extLst>
          </p:cNvPr>
          <p:cNvSpPr txBox="1">
            <a:spLocks/>
          </p:cNvSpPr>
          <p:nvPr/>
        </p:nvSpPr>
        <p:spPr>
          <a:xfrm>
            <a:off x="838200" y="1825625"/>
            <a:ext cx="4669588" cy="435133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t>Raziye graduated from LSC with three A Levels in Media Studies, French and English.</a:t>
            </a:r>
          </a:p>
          <a:p>
            <a:pPr marL="0" indent="0">
              <a:buFont typeface="Arial" panose="020B0604020202020204" pitchFamily="34" charset="0"/>
              <a:buNone/>
            </a:pPr>
            <a:r>
              <a:rPr lang="en-GB" sz="2000"/>
              <a:t>Studied at Sussex University, then Goldsmiths, got awarded a Scott Trust bursary from  The Guardian to study her MA in journalism. </a:t>
            </a:r>
          </a:p>
          <a:p>
            <a:pPr marL="0" indent="0">
              <a:buFont typeface="Arial" panose="020B0604020202020204" pitchFamily="34" charset="0"/>
              <a:buNone/>
            </a:pPr>
            <a:r>
              <a:rPr lang="en-GB" sz="2000"/>
              <a:t>Worked for the Guardian (features) and the Telegraph, and is now the Turkey correspondent for AFP news agency, and founder of @Turkeyrecap. </a:t>
            </a:r>
          </a:p>
          <a:p>
            <a:pPr marL="0" indent="0">
              <a:buFont typeface="Arial" panose="020B0604020202020204" pitchFamily="34" charset="0"/>
              <a:buNone/>
            </a:pPr>
            <a:endParaRPr lang="en-GB" dirty="0"/>
          </a:p>
        </p:txBody>
      </p:sp>
      <p:pic>
        <p:nvPicPr>
          <p:cNvPr id="12" name="Picture 1" descr="Why I want an arranged marriage'">
            <a:extLst>
              <a:ext uri="{FF2B5EF4-FFF2-40B4-BE49-F238E27FC236}">
                <a16:creationId xmlns:a16="http://schemas.microsoft.com/office/drawing/2014/main" id="{0DE010EA-D850-E14E-93A2-AA7C50CD35F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098971" y="-21185"/>
            <a:ext cx="4093029" cy="524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017B147-074F-EF4C-997C-34802CC6530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12743" y="0"/>
            <a:ext cx="1186228" cy="1186228"/>
          </a:xfrm>
          <a:prstGeom prst="rect">
            <a:avLst/>
          </a:prstGeom>
        </p:spPr>
      </p:pic>
    </p:spTree>
    <p:extLst>
      <p:ext uri="{BB962C8B-B14F-4D97-AF65-F5344CB8AC3E}">
        <p14:creationId xmlns:p14="http://schemas.microsoft.com/office/powerpoint/2010/main" val="3144042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A249-0FD7-9649-9CF6-305228405C87}"/>
              </a:ext>
            </a:extLst>
          </p:cNvPr>
          <p:cNvSpPr txBox="1">
            <a:spLocks/>
          </p:cNvSpPr>
          <p:nvPr/>
        </p:nvSpPr>
        <p:spPr>
          <a:xfrm>
            <a:off x="838200" y="931975"/>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err="1"/>
              <a:t>Farihah</a:t>
            </a:r>
            <a:endParaRPr lang="en-GB" dirty="0"/>
          </a:p>
        </p:txBody>
      </p:sp>
      <p:sp>
        <p:nvSpPr>
          <p:cNvPr id="3" name="Content Placeholder 2">
            <a:extLst>
              <a:ext uri="{FF2B5EF4-FFF2-40B4-BE49-F238E27FC236}">
                <a16:creationId xmlns:a16="http://schemas.microsoft.com/office/drawing/2014/main" id="{9B0516A0-703B-FB42-B8E2-4D0DB0D79AF1}"/>
              </a:ext>
            </a:extLst>
          </p:cNvPr>
          <p:cNvSpPr txBox="1">
            <a:spLocks/>
          </p:cNvSpPr>
          <p:nvPr/>
        </p:nvSpPr>
        <p:spPr>
          <a:xfrm>
            <a:off x="838200" y="1825625"/>
            <a:ext cx="6086302"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err="1"/>
              <a:t>Farihah</a:t>
            </a:r>
            <a:r>
              <a:rPr lang="en-GB" sz="2000" dirty="0"/>
              <a:t> graduated from LSC in 2019 with A Levels in Media Studies, Photography and Sociology.</a:t>
            </a:r>
          </a:p>
          <a:p>
            <a:pPr marL="0" indent="0">
              <a:buFont typeface="Arial" panose="020B0604020202020204" pitchFamily="34" charset="0"/>
              <a:buNone/>
            </a:pPr>
            <a:r>
              <a:rPr lang="en-GB" sz="2000" dirty="0"/>
              <a:t>Whilst at LSC she completed a pre-internship programme with advertising Agency </a:t>
            </a:r>
            <a:r>
              <a:rPr lang="en-GB" sz="2000" dirty="0" err="1"/>
              <a:t>Wieden</a:t>
            </a:r>
            <a:r>
              <a:rPr lang="en-GB" sz="2000" dirty="0"/>
              <a:t> + Kennedy and as a result won a paid two week internship over the summer holiday. </a:t>
            </a:r>
          </a:p>
          <a:p>
            <a:pPr marL="0" indent="0">
              <a:buFont typeface="Arial" panose="020B0604020202020204" pitchFamily="34" charset="0"/>
              <a:buNone/>
            </a:pPr>
            <a:r>
              <a:rPr lang="en-GB" sz="2000" dirty="0"/>
              <a:t>Following this she was accepted from over 130, mainly graduate, applicants to do a W+K paid apprenticeship for six months.</a:t>
            </a:r>
          </a:p>
          <a:p>
            <a:pPr marL="0" indent="0">
              <a:buFont typeface="Arial" panose="020B0604020202020204" pitchFamily="34" charset="0"/>
              <a:buNone/>
            </a:pPr>
            <a:r>
              <a:rPr lang="en-GB" sz="2000" dirty="0"/>
              <a:t>She is now starting a degree in Fashion Communication and Styling whilst being mentored.</a:t>
            </a:r>
          </a:p>
        </p:txBody>
      </p:sp>
      <p:pic>
        <p:nvPicPr>
          <p:cNvPr id="4" name="Picture 3">
            <a:extLst>
              <a:ext uri="{FF2B5EF4-FFF2-40B4-BE49-F238E27FC236}">
                <a16:creationId xmlns:a16="http://schemas.microsoft.com/office/drawing/2014/main" id="{E34FC69A-23B8-9E42-AC3F-A6FFC588285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69876" y="0"/>
            <a:ext cx="1186228" cy="1186228"/>
          </a:xfrm>
          <a:prstGeom prst="rect">
            <a:avLst/>
          </a:prstGeom>
        </p:spPr>
      </p:pic>
      <p:pic>
        <p:nvPicPr>
          <p:cNvPr id="5" name="be1cf2a5-f83c-4e44-9271-6411cbdba76f" descr="Image">
            <a:extLst>
              <a:ext uri="{FF2B5EF4-FFF2-40B4-BE49-F238E27FC236}">
                <a16:creationId xmlns:a16="http://schemas.microsoft.com/office/drawing/2014/main" id="{922E43C1-3B02-9E49-901C-4AFBBAFC7A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56104" y="1"/>
            <a:ext cx="3935895" cy="524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777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7A6E-0D6C-414E-A8BE-86E9C045F647}"/>
              </a:ext>
            </a:extLst>
          </p:cNvPr>
          <p:cNvSpPr txBox="1">
            <a:spLocks/>
          </p:cNvSpPr>
          <p:nvPr/>
        </p:nvSpPr>
        <p:spPr>
          <a:xfrm>
            <a:off x="838200" y="967200"/>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spc="105" dirty="0">
                <a:cs typeface="Calibri"/>
              </a:rPr>
              <a:t>Rohan</a:t>
            </a:r>
            <a:endParaRPr lang="en-GB" dirty="0">
              <a:cs typeface="Calibri"/>
            </a:endParaRPr>
          </a:p>
          <a:p>
            <a:endParaRPr lang="en-GB" dirty="0"/>
          </a:p>
        </p:txBody>
      </p:sp>
      <p:sp>
        <p:nvSpPr>
          <p:cNvPr id="3" name="Content Placeholder 2">
            <a:extLst>
              <a:ext uri="{FF2B5EF4-FFF2-40B4-BE49-F238E27FC236}">
                <a16:creationId xmlns:a16="http://schemas.microsoft.com/office/drawing/2014/main" id="{E2A3A83D-03C1-304E-A937-2979C8B38244}"/>
              </a:ext>
            </a:extLst>
          </p:cNvPr>
          <p:cNvSpPr txBox="1">
            <a:spLocks/>
          </p:cNvSpPr>
          <p:nvPr/>
        </p:nvSpPr>
        <p:spPr>
          <a:xfrm>
            <a:off x="838200" y="1825625"/>
            <a:ext cx="6914745"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780" marR="604520" indent="0">
              <a:lnSpc>
                <a:spcPct val="116700"/>
              </a:lnSpc>
              <a:buNone/>
            </a:pPr>
            <a:endParaRPr lang="en-GB" sz="2000" dirty="0">
              <a:latin typeface="Century Gothic"/>
              <a:cs typeface="Century Gothic"/>
            </a:endParaRPr>
          </a:p>
        </p:txBody>
      </p:sp>
      <p:grpSp>
        <p:nvGrpSpPr>
          <p:cNvPr id="6" name="object 9">
            <a:extLst>
              <a:ext uri="{FF2B5EF4-FFF2-40B4-BE49-F238E27FC236}">
                <a16:creationId xmlns:a16="http://schemas.microsoft.com/office/drawing/2014/main" id="{D9C5CA5A-F3E0-934F-A345-9B446596D845}"/>
              </a:ext>
            </a:extLst>
          </p:cNvPr>
          <p:cNvGrpSpPr/>
          <p:nvPr/>
        </p:nvGrpSpPr>
        <p:grpSpPr>
          <a:xfrm>
            <a:off x="7674780" y="90290"/>
            <a:ext cx="849630" cy="816610"/>
            <a:chOff x="7479323" y="6063862"/>
            <a:chExt cx="849630" cy="816610"/>
          </a:xfrm>
        </p:grpSpPr>
        <p:sp>
          <p:nvSpPr>
            <p:cNvPr id="7" name="object 10">
              <a:extLst>
                <a:ext uri="{FF2B5EF4-FFF2-40B4-BE49-F238E27FC236}">
                  <a16:creationId xmlns:a16="http://schemas.microsoft.com/office/drawing/2014/main" id="{E363A90A-2383-3D49-8072-1BF7F27B2161}"/>
                </a:ext>
              </a:extLst>
            </p:cNvPr>
            <p:cNvSpPr/>
            <p:nvPr/>
          </p:nvSpPr>
          <p:spPr>
            <a:xfrm>
              <a:off x="7559089" y="6077030"/>
              <a:ext cx="760095" cy="760730"/>
            </a:xfrm>
            <a:custGeom>
              <a:avLst/>
              <a:gdLst/>
              <a:ahLst/>
              <a:cxnLst/>
              <a:rect l="l" t="t" r="r" b="b"/>
              <a:pathLst>
                <a:path w="760095" h="760729">
                  <a:moveTo>
                    <a:pt x="380047" y="0"/>
                  </a:moveTo>
                  <a:lnTo>
                    <a:pt x="332372" y="2961"/>
                  </a:lnTo>
                  <a:lnTo>
                    <a:pt x="286466" y="11607"/>
                  </a:lnTo>
                  <a:lnTo>
                    <a:pt x="242683" y="25583"/>
                  </a:lnTo>
                  <a:lnTo>
                    <a:pt x="201380" y="44531"/>
                  </a:lnTo>
                  <a:lnTo>
                    <a:pt x="162913" y="68096"/>
                  </a:lnTo>
                  <a:lnTo>
                    <a:pt x="127638" y="95921"/>
                  </a:lnTo>
                  <a:lnTo>
                    <a:pt x="95911" y="127650"/>
                  </a:lnTo>
                  <a:lnTo>
                    <a:pt x="68088" y="162927"/>
                  </a:lnTo>
                  <a:lnTo>
                    <a:pt x="44526" y="201395"/>
                  </a:lnTo>
                  <a:lnTo>
                    <a:pt x="25580" y="242699"/>
                  </a:lnTo>
                  <a:lnTo>
                    <a:pt x="11606" y="286482"/>
                  </a:lnTo>
                  <a:lnTo>
                    <a:pt x="2960" y="332387"/>
                  </a:lnTo>
                  <a:lnTo>
                    <a:pt x="0" y="380060"/>
                  </a:lnTo>
                  <a:lnTo>
                    <a:pt x="2960" y="427734"/>
                  </a:lnTo>
                  <a:lnTo>
                    <a:pt x="11606" y="473642"/>
                  </a:lnTo>
                  <a:lnTo>
                    <a:pt x="25580" y="517426"/>
                  </a:lnTo>
                  <a:lnTo>
                    <a:pt x="44526" y="558730"/>
                  </a:lnTo>
                  <a:lnTo>
                    <a:pt x="68088" y="597198"/>
                  </a:lnTo>
                  <a:lnTo>
                    <a:pt x="95911" y="632474"/>
                  </a:lnTo>
                  <a:lnTo>
                    <a:pt x="127638" y="664203"/>
                  </a:lnTo>
                  <a:lnTo>
                    <a:pt x="162913" y="692027"/>
                  </a:lnTo>
                  <a:lnTo>
                    <a:pt x="201380" y="715591"/>
                  </a:lnTo>
                  <a:lnTo>
                    <a:pt x="242683" y="734538"/>
                  </a:lnTo>
                  <a:lnTo>
                    <a:pt x="286466" y="748513"/>
                  </a:lnTo>
                  <a:lnTo>
                    <a:pt x="332372" y="757159"/>
                  </a:lnTo>
                  <a:lnTo>
                    <a:pt x="380047" y="760120"/>
                  </a:lnTo>
                  <a:lnTo>
                    <a:pt x="427717" y="757159"/>
                  </a:lnTo>
                  <a:lnTo>
                    <a:pt x="473620" y="748513"/>
                  </a:lnTo>
                  <a:lnTo>
                    <a:pt x="517401" y="734538"/>
                  </a:lnTo>
                  <a:lnTo>
                    <a:pt x="558703" y="715591"/>
                  </a:lnTo>
                  <a:lnTo>
                    <a:pt x="597170" y="692027"/>
                  </a:lnTo>
                  <a:lnTo>
                    <a:pt x="632446" y="664203"/>
                  </a:lnTo>
                  <a:lnTo>
                    <a:pt x="664174" y="632474"/>
                  </a:lnTo>
                  <a:lnTo>
                    <a:pt x="691999" y="597198"/>
                  </a:lnTo>
                  <a:lnTo>
                    <a:pt x="715563" y="558730"/>
                  </a:lnTo>
                  <a:lnTo>
                    <a:pt x="734511" y="517426"/>
                  </a:lnTo>
                  <a:lnTo>
                    <a:pt x="748487" y="473642"/>
                  </a:lnTo>
                  <a:lnTo>
                    <a:pt x="757133" y="427734"/>
                  </a:lnTo>
                  <a:lnTo>
                    <a:pt x="760094" y="380060"/>
                  </a:lnTo>
                  <a:lnTo>
                    <a:pt x="757133" y="332387"/>
                  </a:lnTo>
                  <a:lnTo>
                    <a:pt x="748487" y="286482"/>
                  </a:lnTo>
                  <a:lnTo>
                    <a:pt x="734511" y="242699"/>
                  </a:lnTo>
                  <a:lnTo>
                    <a:pt x="715563" y="201395"/>
                  </a:lnTo>
                  <a:lnTo>
                    <a:pt x="691999" y="162927"/>
                  </a:lnTo>
                  <a:lnTo>
                    <a:pt x="664174" y="127650"/>
                  </a:lnTo>
                  <a:lnTo>
                    <a:pt x="632446" y="95921"/>
                  </a:lnTo>
                  <a:lnTo>
                    <a:pt x="597170" y="68096"/>
                  </a:lnTo>
                  <a:lnTo>
                    <a:pt x="558703" y="44531"/>
                  </a:lnTo>
                  <a:lnTo>
                    <a:pt x="517401" y="25583"/>
                  </a:lnTo>
                  <a:lnTo>
                    <a:pt x="473620" y="11607"/>
                  </a:lnTo>
                  <a:lnTo>
                    <a:pt x="427717" y="2961"/>
                  </a:lnTo>
                  <a:lnTo>
                    <a:pt x="380047" y="0"/>
                  </a:lnTo>
                  <a:close/>
                </a:path>
              </a:pathLst>
            </a:custGeom>
            <a:solidFill>
              <a:srgbClr val="009FE3"/>
            </a:solidFill>
          </p:spPr>
          <p:txBody>
            <a:bodyPr wrap="square" lIns="0" tIns="0" rIns="0" bIns="0" rtlCol="0"/>
            <a:lstStyle/>
            <a:p>
              <a:endParaRPr/>
            </a:p>
          </p:txBody>
        </p:sp>
        <p:sp>
          <p:nvSpPr>
            <p:cNvPr id="8" name="object 11">
              <a:extLst>
                <a:ext uri="{FF2B5EF4-FFF2-40B4-BE49-F238E27FC236}">
                  <a16:creationId xmlns:a16="http://schemas.microsoft.com/office/drawing/2014/main" id="{3B841D2C-5256-CC4B-A092-63273C1479BE}"/>
                </a:ext>
              </a:extLst>
            </p:cNvPr>
            <p:cNvSpPr/>
            <p:nvPr/>
          </p:nvSpPr>
          <p:spPr>
            <a:xfrm>
              <a:off x="7487780" y="6063862"/>
              <a:ext cx="760730" cy="760095"/>
            </a:xfrm>
            <a:custGeom>
              <a:avLst/>
              <a:gdLst/>
              <a:ahLst/>
              <a:cxnLst/>
              <a:rect l="l" t="t" r="r" b="b"/>
              <a:pathLst>
                <a:path w="760729" h="760095">
                  <a:moveTo>
                    <a:pt x="380060" y="0"/>
                  </a:moveTo>
                  <a:lnTo>
                    <a:pt x="332387" y="2961"/>
                  </a:lnTo>
                  <a:lnTo>
                    <a:pt x="286482" y="11607"/>
                  </a:lnTo>
                  <a:lnTo>
                    <a:pt x="242699" y="25581"/>
                  </a:lnTo>
                  <a:lnTo>
                    <a:pt x="201395" y="44528"/>
                  </a:lnTo>
                  <a:lnTo>
                    <a:pt x="162927" y="68092"/>
                  </a:lnTo>
                  <a:lnTo>
                    <a:pt x="127650" y="95915"/>
                  </a:lnTo>
                  <a:lnTo>
                    <a:pt x="95921" y="127643"/>
                  </a:lnTo>
                  <a:lnTo>
                    <a:pt x="68096" y="162918"/>
                  </a:lnTo>
                  <a:lnTo>
                    <a:pt x="44531" y="201385"/>
                  </a:lnTo>
                  <a:lnTo>
                    <a:pt x="25583" y="242688"/>
                  </a:lnTo>
                  <a:lnTo>
                    <a:pt x="11607" y="286470"/>
                  </a:lnTo>
                  <a:lnTo>
                    <a:pt x="2961" y="332375"/>
                  </a:lnTo>
                  <a:lnTo>
                    <a:pt x="0" y="380047"/>
                  </a:lnTo>
                  <a:lnTo>
                    <a:pt x="2961" y="427717"/>
                  </a:lnTo>
                  <a:lnTo>
                    <a:pt x="11607" y="473620"/>
                  </a:lnTo>
                  <a:lnTo>
                    <a:pt x="25583" y="517401"/>
                  </a:lnTo>
                  <a:lnTo>
                    <a:pt x="44531" y="558703"/>
                  </a:lnTo>
                  <a:lnTo>
                    <a:pt x="68096" y="597170"/>
                  </a:lnTo>
                  <a:lnTo>
                    <a:pt x="95921" y="632446"/>
                  </a:lnTo>
                  <a:lnTo>
                    <a:pt x="127650" y="664174"/>
                  </a:lnTo>
                  <a:lnTo>
                    <a:pt x="162927" y="691999"/>
                  </a:lnTo>
                  <a:lnTo>
                    <a:pt x="201395" y="715563"/>
                  </a:lnTo>
                  <a:lnTo>
                    <a:pt x="242699" y="734511"/>
                  </a:lnTo>
                  <a:lnTo>
                    <a:pt x="286482" y="748487"/>
                  </a:lnTo>
                  <a:lnTo>
                    <a:pt x="332387" y="757133"/>
                  </a:lnTo>
                  <a:lnTo>
                    <a:pt x="380060" y="760095"/>
                  </a:lnTo>
                  <a:lnTo>
                    <a:pt x="427729" y="757133"/>
                  </a:lnTo>
                  <a:lnTo>
                    <a:pt x="473633" y="748487"/>
                  </a:lnTo>
                  <a:lnTo>
                    <a:pt x="517413" y="734511"/>
                  </a:lnTo>
                  <a:lnTo>
                    <a:pt x="558716" y="715563"/>
                  </a:lnTo>
                  <a:lnTo>
                    <a:pt x="597183" y="691999"/>
                  </a:lnTo>
                  <a:lnTo>
                    <a:pt x="632459" y="664174"/>
                  </a:lnTo>
                  <a:lnTo>
                    <a:pt x="664187" y="632446"/>
                  </a:lnTo>
                  <a:lnTo>
                    <a:pt x="692011" y="597170"/>
                  </a:lnTo>
                  <a:lnTo>
                    <a:pt x="715576" y="558703"/>
                  </a:lnTo>
                  <a:lnTo>
                    <a:pt x="734524" y="517401"/>
                  </a:lnTo>
                  <a:lnTo>
                    <a:pt x="748499" y="473620"/>
                  </a:lnTo>
                  <a:lnTo>
                    <a:pt x="757146" y="427717"/>
                  </a:lnTo>
                  <a:lnTo>
                    <a:pt x="760107" y="380047"/>
                  </a:lnTo>
                  <a:lnTo>
                    <a:pt x="757146" y="332375"/>
                  </a:lnTo>
                  <a:lnTo>
                    <a:pt x="748499" y="286470"/>
                  </a:lnTo>
                  <a:lnTo>
                    <a:pt x="734524" y="242688"/>
                  </a:lnTo>
                  <a:lnTo>
                    <a:pt x="715576" y="201385"/>
                  </a:lnTo>
                  <a:lnTo>
                    <a:pt x="692011" y="162918"/>
                  </a:lnTo>
                  <a:lnTo>
                    <a:pt x="664187" y="127643"/>
                  </a:lnTo>
                  <a:lnTo>
                    <a:pt x="632459" y="95915"/>
                  </a:lnTo>
                  <a:lnTo>
                    <a:pt x="597183" y="68092"/>
                  </a:lnTo>
                  <a:lnTo>
                    <a:pt x="558716" y="44528"/>
                  </a:lnTo>
                  <a:lnTo>
                    <a:pt x="517413" y="25581"/>
                  </a:lnTo>
                  <a:lnTo>
                    <a:pt x="473633" y="11607"/>
                  </a:lnTo>
                  <a:lnTo>
                    <a:pt x="427729" y="2961"/>
                  </a:lnTo>
                  <a:lnTo>
                    <a:pt x="380060" y="0"/>
                  </a:lnTo>
                  <a:close/>
                </a:path>
              </a:pathLst>
            </a:custGeom>
            <a:solidFill>
              <a:srgbClr val="A90D77"/>
            </a:solidFill>
          </p:spPr>
          <p:txBody>
            <a:bodyPr wrap="square" lIns="0" tIns="0" rIns="0" bIns="0" rtlCol="0"/>
            <a:lstStyle/>
            <a:p>
              <a:endParaRPr/>
            </a:p>
          </p:txBody>
        </p:sp>
        <p:sp>
          <p:nvSpPr>
            <p:cNvPr id="9" name="object 12">
              <a:extLst>
                <a:ext uri="{FF2B5EF4-FFF2-40B4-BE49-F238E27FC236}">
                  <a16:creationId xmlns:a16="http://schemas.microsoft.com/office/drawing/2014/main" id="{3B41A9D6-0B3E-1049-81EE-F19A03BDBF77}"/>
                </a:ext>
              </a:extLst>
            </p:cNvPr>
            <p:cNvSpPr/>
            <p:nvPr/>
          </p:nvSpPr>
          <p:spPr>
            <a:xfrm>
              <a:off x="7568835" y="6120177"/>
              <a:ext cx="760095" cy="760095"/>
            </a:xfrm>
            <a:custGeom>
              <a:avLst/>
              <a:gdLst/>
              <a:ahLst/>
              <a:cxnLst/>
              <a:rect l="l" t="t" r="r" b="b"/>
              <a:pathLst>
                <a:path w="760095" h="760095">
                  <a:moveTo>
                    <a:pt x="380034" y="0"/>
                  </a:moveTo>
                  <a:lnTo>
                    <a:pt x="332360" y="2961"/>
                  </a:lnTo>
                  <a:lnTo>
                    <a:pt x="286454" y="11607"/>
                  </a:lnTo>
                  <a:lnTo>
                    <a:pt x="242672" y="25583"/>
                  </a:lnTo>
                  <a:lnTo>
                    <a:pt x="201370" y="44531"/>
                  </a:lnTo>
                  <a:lnTo>
                    <a:pt x="162904" y="68095"/>
                  </a:lnTo>
                  <a:lnTo>
                    <a:pt x="127631" y="95920"/>
                  </a:lnTo>
                  <a:lnTo>
                    <a:pt x="95905" y="127648"/>
                  </a:lnTo>
                  <a:lnTo>
                    <a:pt x="68084" y="162924"/>
                  </a:lnTo>
                  <a:lnTo>
                    <a:pt x="44523" y="201391"/>
                  </a:lnTo>
                  <a:lnTo>
                    <a:pt x="25578" y="242693"/>
                  </a:lnTo>
                  <a:lnTo>
                    <a:pt x="11605" y="286474"/>
                  </a:lnTo>
                  <a:lnTo>
                    <a:pt x="2960" y="332377"/>
                  </a:lnTo>
                  <a:lnTo>
                    <a:pt x="0" y="380047"/>
                  </a:lnTo>
                  <a:lnTo>
                    <a:pt x="2960" y="427719"/>
                  </a:lnTo>
                  <a:lnTo>
                    <a:pt x="11605" y="473624"/>
                  </a:lnTo>
                  <a:lnTo>
                    <a:pt x="25578" y="517406"/>
                  </a:lnTo>
                  <a:lnTo>
                    <a:pt x="44523" y="558709"/>
                  </a:lnTo>
                  <a:lnTo>
                    <a:pt x="68084" y="597176"/>
                  </a:lnTo>
                  <a:lnTo>
                    <a:pt x="95905" y="632451"/>
                  </a:lnTo>
                  <a:lnTo>
                    <a:pt x="127631" y="664179"/>
                  </a:lnTo>
                  <a:lnTo>
                    <a:pt x="162904" y="692002"/>
                  </a:lnTo>
                  <a:lnTo>
                    <a:pt x="201370" y="715566"/>
                  </a:lnTo>
                  <a:lnTo>
                    <a:pt x="242672" y="734513"/>
                  </a:lnTo>
                  <a:lnTo>
                    <a:pt x="286454" y="748487"/>
                  </a:lnTo>
                  <a:lnTo>
                    <a:pt x="332360" y="757133"/>
                  </a:lnTo>
                  <a:lnTo>
                    <a:pt x="380034" y="760095"/>
                  </a:lnTo>
                  <a:lnTo>
                    <a:pt x="427707" y="757133"/>
                  </a:lnTo>
                  <a:lnTo>
                    <a:pt x="473612" y="748487"/>
                  </a:lnTo>
                  <a:lnTo>
                    <a:pt x="517395" y="734513"/>
                  </a:lnTo>
                  <a:lnTo>
                    <a:pt x="558699" y="715566"/>
                  </a:lnTo>
                  <a:lnTo>
                    <a:pt x="597167" y="692002"/>
                  </a:lnTo>
                  <a:lnTo>
                    <a:pt x="632444" y="664179"/>
                  </a:lnTo>
                  <a:lnTo>
                    <a:pt x="664173" y="632451"/>
                  </a:lnTo>
                  <a:lnTo>
                    <a:pt x="691998" y="597176"/>
                  </a:lnTo>
                  <a:lnTo>
                    <a:pt x="715563" y="558709"/>
                  </a:lnTo>
                  <a:lnTo>
                    <a:pt x="734511" y="517406"/>
                  </a:lnTo>
                  <a:lnTo>
                    <a:pt x="748487" y="473624"/>
                  </a:lnTo>
                  <a:lnTo>
                    <a:pt x="757133" y="427719"/>
                  </a:lnTo>
                  <a:lnTo>
                    <a:pt x="760094" y="380047"/>
                  </a:lnTo>
                  <a:lnTo>
                    <a:pt x="757133" y="332377"/>
                  </a:lnTo>
                  <a:lnTo>
                    <a:pt x="748487" y="286474"/>
                  </a:lnTo>
                  <a:lnTo>
                    <a:pt x="734511" y="242693"/>
                  </a:lnTo>
                  <a:lnTo>
                    <a:pt x="715563" y="201391"/>
                  </a:lnTo>
                  <a:lnTo>
                    <a:pt x="691998" y="162924"/>
                  </a:lnTo>
                  <a:lnTo>
                    <a:pt x="664173" y="127648"/>
                  </a:lnTo>
                  <a:lnTo>
                    <a:pt x="632444" y="95920"/>
                  </a:lnTo>
                  <a:lnTo>
                    <a:pt x="597167" y="68095"/>
                  </a:lnTo>
                  <a:lnTo>
                    <a:pt x="558699" y="44531"/>
                  </a:lnTo>
                  <a:lnTo>
                    <a:pt x="517395" y="25583"/>
                  </a:lnTo>
                  <a:lnTo>
                    <a:pt x="473612" y="11607"/>
                  </a:lnTo>
                  <a:lnTo>
                    <a:pt x="427707" y="2961"/>
                  </a:lnTo>
                  <a:lnTo>
                    <a:pt x="380034" y="0"/>
                  </a:lnTo>
                  <a:close/>
                </a:path>
              </a:pathLst>
            </a:custGeom>
            <a:solidFill>
              <a:srgbClr val="D2007F"/>
            </a:solidFill>
          </p:spPr>
          <p:txBody>
            <a:bodyPr wrap="square" lIns="0" tIns="0" rIns="0" bIns="0" rtlCol="0"/>
            <a:lstStyle/>
            <a:p>
              <a:endParaRPr/>
            </a:p>
          </p:txBody>
        </p:sp>
        <p:sp>
          <p:nvSpPr>
            <p:cNvPr id="10" name="object 13">
              <a:extLst>
                <a:ext uri="{FF2B5EF4-FFF2-40B4-BE49-F238E27FC236}">
                  <a16:creationId xmlns:a16="http://schemas.microsoft.com/office/drawing/2014/main" id="{0D1211ED-88D2-564E-B3B4-98A9B0F7E46D}"/>
                </a:ext>
              </a:extLst>
            </p:cNvPr>
            <p:cNvSpPr/>
            <p:nvPr/>
          </p:nvSpPr>
          <p:spPr>
            <a:xfrm>
              <a:off x="7479323" y="6108188"/>
              <a:ext cx="760730" cy="760095"/>
            </a:xfrm>
            <a:custGeom>
              <a:avLst/>
              <a:gdLst/>
              <a:ahLst/>
              <a:cxnLst/>
              <a:rect l="l" t="t" r="r" b="b"/>
              <a:pathLst>
                <a:path w="760729" h="760095">
                  <a:moveTo>
                    <a:pt x="380060" y="0"/>
                  </a:moveTo>
                  <a:lnTo>
                    <a:pt x="332382" y="2961"/>
                  </a:lnTo>
                  <a:lnTo>
                    <a:pt x="286473" y="11607"/>
                  </a:lnTo>
                  <a:lnTo>
                    <a:pt x="242689" y="25581"/>
                  </a:lnTo>
                  <a:lnTo>
                    <a:pt x="201384" y="44528"/>
                  </a:lnTo>
                  <a:lnTo>
                    <a:pt x="162916" y="68092"/>
                  </a:lnTo>
                  <a:lnTo>
                    <a:pt x="127640" y="95915"/>
                  </a:lnTo>
                  <a:lnTo>
                    <a:pt x="95912" y="127643"/>
                  </a:lnTo>
                  <a:lnTo>
                    <a:pt x="68089" y="162918"/>
                  </a:lnTo>
                  <a:lnTo>
                    <a:pt x="44526" y="201385"/>
                  </a:lnTo>
                  <a:lnTo>
                    <a:pt x="25580" y="242688"/>
                  </a:lnTo>
                  <a:lnTo>
                    <a:pt x="11606" y="286470"/>
                  </a:lnTo>
                  <a:lnTo>
                    <a:pt x="2960" y="332375"/>
                  </a:lnTo>
                  <a:lnTo>
                    <a:pt x="0" y="380047"/>
                  </a:lnTo>
                  <a:lnTo>
                    <a:pt x="2960" y="427722"/>
                  </a:lnTo>
                  <a:lnTo>
                    <a:pt x="11606" y="473628"/>
                  </a:lnTo>
                  <a:lnTo>
                    <a:pt x="25580" y="517411"/>
                  </a:lnTo>
                  <a:lnTo>
                    <a:pt x="44526" y="558714"/>
                  </a:lnTo>
                  <a:lnTo>
                    <a:pt x="68089" y="597181"/>
                  </a:lnTo>
                  <a:lnTo>
                    <a:pt x="95912" y="632456"/>
                  </a:lnTo>
                  <a:lnTo>
                    <a:pt x="127640" y="664183"/>
                  </a:lnTo>
                  <a:lnTo>
                    <a:pt x="162916" y="692006"/>
                  </a:lnTo>
                  <a:lnTo>
                    <a:pt x="201384" y="715568"/>
                  </a:lnTo>
                  <a:lnTo>
                    <a:pt x="242689" y="734514"/>
                  </a:lnTo>
                  <a:lnTo>
                    <a:pt x="286473" y="748488"/>
                  </a:lnTo>
                  <a:lnTo>
                    <a:pt x="332382" y="757134"/>
                  </a:lnTo>
                  <a:lnTo>
                    <a:pt x="380060" y="760095"/>
                  </a:lnTo>
                  <a:lnTo>
                    <a:pt x="427729" y="757134"/>
                  </a:lnTo>
                  <a:lnTo>
                    <a:pt x="473633" y="748488"/>
                  </a:lnTo>
                  <a:lnTo>
                    <a:pt x="517413" y="734514"/>
                  </a:lnTo>
                  <a:lnTo>
                    <a:pt x="558716" y="715568"/>
                  </a:lnTo>
                  <a:lnTo>
                    <a:pt x="597183" y="692006"/>
                  </a:lnTo>
                  <a:lnTo>
                    <a:pt x="632459" y="664183"/>
                  </a:lnTo>
                  <a:lnTo>
                    <a:pt x="664187" y="632456"/>
                  </a:lnTo>
                  <a:lnTo>
                    <a:pt x="692011" y="597181"/>
                  </a:lnTo>
                  <a:lnTo>
                    <a:pt x="715576" y="558714"/>
                  </a:lnTo>
                  <a:lnTo>
                    <a:pt x="734524" y="517411"/>
                  </a:lnTo>
                  <a:lnTo>
                    <a:pt x="748499" y="473628"/>
                  </a:lnTo>
                  <a:lnTo>
                    <a:pt x="757146" y="427722"/>
                  </a:lnTo>
                  <a:lnTo>
                    <a:pt x="760107" y="380047"/>
                  </a:lnTo>
                  <a:lnTo>
                    <a:pt x="757146" y="332375"/>
                  </a:lnTo>
                  <a:lnTo>
                    <a:pt x="748499" y="286470"/>
                  </a:lnTo>
                  <a:lnTo>
                    <a:pt x="734524" y="242688"/>
                  </a:lnTo>
                  <a:lnTo>
                    <a:pt x="715576" y="201385"/>
                  </a:lnTo>
                  <a:lnTo>
                    <a:pt x="692011" y="162918"/>
                  </a:lnTo>
                  <a:lnTo>
                    <a:pt x="664187" y="127643"/>
                  </a:lnTo>
                  <a:lnTo>
                    <a:pt x="632459" y="95915"/>
                  </a:lnTo>
                  <a:lnTo>
                    <a:pt x="597183" y="68092"/>
                  </a:lnTo>
                  <a:lnTo>
                    <a:pt x="558716" y="44528"/>
                  </a:lnTo>
                  <a:lnTo>
                    <a:pt x="517413" y="25581"/>
                  </a:lnTo>
                  <a:lnTo>
                    <a:pt x="473633" y="11607"/>
                  </a:lnTo>
                  <a:lnTo>
                    <a:pt x="427729" y="2961"/>
                  </a:lnTo>
                  <a:lnTo>
                    <a:pt x="380060" y="0"/>
                  </a:lnTo>
                  <a:close/>
                </a:path>
              </a:pathLst>
            </a:custGeom>
            <a:solidFill>
              <a:srgbClr val="AFCA0B"/>
            </a:solidFill>
          </p:spPr>
          <p:txBody>
            <a:bodyPr wrap="square" lIns="0" tIns="0" rIns="0" bIns="0" rtlCol="0"/>
            <a:lstStyle/>
            <a:p>
              <a:endParaRPr/>
            </a:p>
          </p:txBody>
        </p:sp>
        <p:sp>
          <p:nvSpPr>
            <p:cNvPr id="11" name="object 14">
              <a:extLst>
                <a:ext uri="{FF2B5EF4-FFF2-40B4-BE49-F238E27FC236}">
                  <a16:creationId xmlns:a16="http://schemas.microsoft.com/office/drawing/2014/main" id="{3704EE72-F2CF-D846-BB3D-11B4ABE9E19C}"/>
                </a:ext>
              </a:extLst>
            </p:cNvPr>
            <p:cNvSpPr/>
            <p:nvPr/>
          </p:nvSpPr>
          <p:spPr>
            <a:xfrm>
              <a:off x="7541418" y="6120177"/>
              <a:ext cx="760730" cy="760095"/>
            </a:xfrm>
            <a:custGeom>
              <a:avLst/>
              <a:gdLst/>
              <a:ahLst/>
              <a:cxnLst/>
              <a:rect l="l" t="t" r="r" b="b"/>
              <a:pathLst>
                <a:path w="760729" h="760095">
                  <a:moveTo>
                    <a:pt x="380072" y="0"/>
                  </a:moveTo>
                  <a:lnTo>
                    <a:pt x="332397" y="2961"/>
                  </a:lnTo>
                  <a:lnTo>
                    <a:pt x="286489" y="11607"/>
                  </a:lnTo>
                  <a:lnTo>
                    <a:pt x="242705" y="25583"/>
                  </a:lnTo>
                  <a:lnTo>
                    <a:pt x="201399" y="44531"/>
                  </a:lnTo>
                  <a:lnTo>
                    <a:pt x="162930" y="68095"/>
                  </a:lnTo>
                  <a:lnTo>
                    <a:pt x="127652" y="95920"/>
                  </a:lnTo>
                  <a:lnTo>
                    <a:pt x="95922" y="127648"/>
                  </a:lnTo>
                  <a:lnTo>
                    <a:pt x="68097" y="162924"/>
                  </a:lnTo>
                  <a:lnTo>
                    <a:pt x="44532" y="201391"/>
                  </a:lnTo>
                  <a:lnTo>
                    <a:pt x="25583" y="242693"/>
                  </a:lnTo>
                  <a:lnTo>
                    <a:pt x="11607" y="286474"/>
                  </a:lnTo>
                  <a:lnTo>
                    <a:pt x="2961" y="332377"/>
                  </a:lnTo>
                  <a:lnTo>
                    <a:pt x="0" y="380047"/>
                  </a:lnTo>
                  <a:lnTo>
                    <a:pt x="2961" y="427719"/>
                  </a:lnTo>
                  <a:lnTo>
                    <a:pt x="11607" y="473624"/>
                  </a:lnTo>
                  <a:lnTo>
                    <a:pt x="25583" y="517406"/>
                  </a:lnTo>
                  <a:lnTo>
                    <a:pt x="44532" y="558709"/>
                  </a:lnTo>
                  <a:lnTo>
                    <a:pt x="68097" y="597176"/>
                  </a:lnTo>
                  <a:lnTo>
                    <a:pt x="95922" y="632451"/>
                  </a:lnTo>
                  <a:lnTo>
                    <a:pt x="127652" y="664179"/>
                  </a:lnTo>
                  <a:lnTo>
                    <a:pt x="162930" y="692002"/>
                  </a:lnTo>
                  <a:lnTo>
                    <a:pt x="201399" y="715566"/>
                  </a:lnTo>
                  <a:lnTo>
                    <a:pt x="242705" y="734513"/>
                  </a:lnTo>
                  <a:lnTo>
                    <a:pt x="286489" y="748487"/>
                  </a:lnTo>
                  <a:lnTo>
                    <a:pt x="332397" y="757133"/>
                  </a:lnTo>
                  <a:lnTo>
                    <a:pt x="380072" y="760095"/>
                  </a:lnTo>
                  <a:lnTo>
                    <a:pt x="427747" y="757133"/>
                  </a:lnTo>
                  <a:lnTo>
                    <a:pt x="473653" y="748487"/>
                  </a:lnTo>
                  <a:lnTo>
                    <a:pt x="517435" y="734513"/>
                  </a:lnTo>
                  <a:lnTo>
                    <a:pt x="558737" y="715566"/>
                  </a:lnTo>
                  <a:lnTo>
                    <a:pt x="597202" y="692002"/>
                  </a:lnTo>
                  <a:lnTo>
                    <a:pt x="632476" y="664179"/>
                  </a:lnTo>
                  <a:lnTo>
                    <a:pt x="664201" y="632451"/>
                  </a:lnTo>
                  <a:lnTo>
                    <a:pt x="692023" y="597176"/>
                  </a:lnTo>
                  <a:lnTo>
                    <a:pt x="715584" y="558709"/>
                  </a:lnTo>
                  <a:lnTo>
                    <a:pt x="734529" y="517406"/>
                  </a:lnTo>
                  <a:lnTo>
                    <a:pt x="748502" y="473624"/>
                  </a:lnTo>
                  <a:lnTo>
                    <a:pt x="757146" y="427719"/>
                  </a:lnTo>
                  <a:lnTo>
                    <a:pt x="760107" y="380047"/>
                  </a:lnTo>
                  <a:lnTo>
                    <a:pt x="757146" y="332377"/>
                  </a:lnTo>
                  <a:lnTo>
                    <a:pt x="748502" y="286474"/>
                  </a:lnTo>
                  <a:lnTo>
                    <a:pt x="734529" y="242693"/>
                  </a:lnTo>
                  <a:lnTo>
                    <a:pt x="715584" y="201391"/>
                  </a:lnTo>
                  <a:lnTo>
                    <a:pt x="692023" y="162924"/>
                  </a:lnTo>
                  <a:lnTo>
                    <a:pt x="664201" y="127648"/>
                  </a:lnTo>
                  <a:lnTo>
                    <a:pt x="632476" y="95920"/>
                  </a:lnTo>
                  <a:lnTo>
                    <a:pt x="597202" y="68095"/>
                  </a:lnTo>
                  <a:lnTo>
                    <a:pt x="558737" y="44531"/>
                  </a:lnTo>
                  <a:lnTo>
                    <a:pt x="517435" y="25583"/>
                  </a:lnTo>
                  <a:lnTo>
                    <a:pt x="473653" y="11607"/>
                  </a:lnTo>
                  <a:lnTo>
                    <a:pt x="427747" y="2961"/>
                  </a:lnTo>
                  <a:lnTo>
                    <a:pt x="380072" y="0"/>
                  </a:lnTo>
                  <a:close/>
                </a:path>
              </a:pathLst>
            </a:custGeom>
            <a:solidFill>
              <a:srgbClr val="009BA7"/>
            </a:solidFill>
          </p:spPr>
          <p:txBody>
            <a:bodyPr wrap="square" lIns="0" tIns="0" rIns="0" bIns="0" rtlCol="0"/>
            <a:lstStyle/>
            <a:p>
              <a:endParaRPr/>
            </a:p>
          </p:txBody>
        </p:sp>
        <p:sp>
          <p:nvSpPr>
            <p:cNvPr id="12" name="object 15">
              <a:extLst>
                <a:ext uri="{FF2B5EF4-FFF2-40B4-BE49-F238E27FC236}">
                  <a16:creationId xmlns:a16="http://schemas.microsoft.com/office/drawing/2014/main" id="{BC8E2263-51B6-F949-BBAA-587BF77951B2}"/>
                </a:ext>
              </a:extLst>
            </p:cNvPr>
            <p:cNvSpPr/>
            <p:nvPr/>
          </p:nvSpPr>
          <p:spPr>
            <a:xfrm>
              <a:off x="7497999" y="6089264"/>
              <a:ext cx="760095" cy="760730"/>
            </a:xfrm>
            <a:custGeom>
              <a:avLst/>
              <a:gdLst/>
              <a:ahLst/>
              <a:cxnLst/>
              <a:rect l="l" t="t" r="r" b="b"/>
              <a:pathLst>
                <a:path w="760095" h="760729">
                  <a:moveTo>
                    <a:pt x="380060" y="0"/>
                  </a:moveTo>
                  <a:lnTo>
                    <a:pt x="332385" y="2960"/>
                  </a:lnTo>
                  <a:lnTo>
                    <a:pt x="286478" y="11606"/>
                  </a:lnTo>
                  <a:lnTo>
                    <a:pt x="242694" y="25580"/>
                  </a:lnTo>
                  <a:lnTo>
                    <a:pt x="201390" y="44526"/>
                  </a:lnTo>
                  <a:lnTo>
                    <a:pt x="162921" y="68089"/>
                  </a:lnTo>
                  <a:lnTo>
                    <a:pt x="127645" y="95912"/>
                  </a:lnTo>
                  <a:lnTo>
                    <a:pt x="95917" y="127640"/>
                  </a:lnTo>
                  <a:lnTo>
                    <a:pt x="68092" y="162916"/>
                  </a:lnTo>
                  <a:lnTo>
                    <a:pt x="44529" y="201384"/>
                  </a:lnTo>
                  <a:lnTo>
                    <a:pt x="25581" y="242689"/>
                  </a:lnTo>
                  <a:lnTo>
                    <a:pt x="11607" y="286473"/>
                  </a:lnTo>
                  <a:lnTo>
                    <a:pt x="2961" y="332382"/>
                  </a:lnTo>
                  <a:lnTo>
                    <a:pt x="0" y="380060"/>
                  </a:lnTo>
                  <a:lnTo>
                    <a:pt x="2961" y="427732"/>
                  </a:lnTo>
                  <a:lnTo>
                    <a:pt x="11607" y="473638"/>
                  </a:lnTo>
                  <a:lnTo>
                    <a:pt x="25581" y="517420"/>
                  </a:lnTo>
                  <a:lnTo>
                    <a:pt x="44529" y="558724"/>
                  </a:lnTo>
                  <a:lnTo>
                    <a:pt x="68092" y="597193"/>
                  </a:lnTo>
                  <a:lnTo>
                    <a:pt x="95917" y="632469"/>
                  </a:lnTo>
                  <a:lnTo>
                    <a:pt x="127645" y="664198"/>
                  </a:lnTo>
                  <a:lnTo>
                    <a:pt x="162921" y="692023"/>
                  </a:lnTo>
                  <a:lnTo>
                    <a:pt x="201390" y="715588"/>
                  </a:lnTo>
                  <a:lnTo>
                    <a:pt x="242694" y="734536"/>
                  </a:lnTo>
                  <a:lnTo>
                    <a:pt x="286478" y="748512"/>
                  </a:lnTo>
                  <a:lnTo>
                    <a:pt x="332385" y="757159"/>
                  </a:lnTo>
                  <a:lnTo>
                    <a:pt x="380060" y="760120"/>
                  </a:lnTo>
                  <a:lnTo>
                    <a:pt x="427729" y="757159"/>
                  </a:lnTo>
                  <a:lnTo>
                    <a:pt x="473632" y="748512"/>
                  </a:lnTo>
                  <a:lnTo>
                    <a:pt x="517412" y="734536"/>
                  </a:lnTo>
                  <a:lnTo>
                    <a:pt x="558713" y="715588"/>
                  </a:lnTo>
                  <a:lnTo>
                    <a:pt x="597179" y="692023"/>
                  </a:lnTo>
                  <a:lnTo>
                    <a:pt x="632453" y="664198"/>
                  </a:lnTo>
                  <a:lnTo>
                    <a:pt x="664180" y="632469"/>
                  </a:lnTo>
                  <a:lnTo>
                    <a:pt x="692003" y="597193"/>
                  </a:lnTo>
                  <a:lnTo>
                    <a:pt x="715566" y="558724"/>
                  </a:lnTo>
                  <a:lnTo>
                    <a:pt x="734513" y="517420"/>
                  </a:lnTo>
                  <a:lnTo>
                    <a:pt x="748487" y="473638"/>
                  </a:lnTo>
                  <a:lnTo>
                    <a:pt x="757133" y="427732"/>
                  </a:lnTo>
                  <a:lnTo>
                    <a:pt x="760095" y="380060"/>
                  </a:lnTo>
                  <a:lnTo>
                    <a:pt x="757133" y="332382"/>
                  </a:lnTo>
                  <a:lnTo>
                    <a:pt x="748487" y="286473"/>
                  </a:lnTo>
                  <a:lnTo>
                    <a:pt x="734513" y="242689"/>
                  </a:lnTo>
                  <a:lnTo>
                    <a:pt x="715566" y="201384"/>
                  </a:lnTo>
                  <a:lnTo>
                    <a:pt x="692003" y="162916"/>
                  </a:lnTo>
                  <a:lnTo>
                    <a:pt x="664180" y="127640"/>
                  </a:lnTo>
                  <a:lnTo>
                    <a:pt x="632453" y="95912"/>
                  </a:lnTo>
                  <a:lnTo>
                    <a:pt x="597179" y="68089"/>
                  </a:lnTo>
                  <a:lnTo>
                    <a:pt x="558713" y="44526"/>
                  </a:lnTo>
                  <a:lnTo>
                    <a:pt x="517412" y="25580"/>
                  </a:lnTo>
                  <a:lnTo>
                    <a:pt x="473632" y="11606"/>
                  </a:lnTo>
                  <a:lnTo>
                    <a:pt x="427729" y="2960"/>
                  </a:lnTo>
                  <a:lnTo>
                    <a:pt x="380060" y="0"/>
                  </a:lnTo>
                  <a:close/>
                </a:path>
              </a:pathLst>
            </a:custGeom>
            <a:solidFill>
              <a:srgbClr val="EA560D"/>
            </a:solidFill>
          </p:spPr>
          <p:txBody>
            <a:bodyPr wrap="square" lIns="0" tIns="0" rIns="0" bIns="0" rtlCol="0"/>
            <a:lstStyle/>
            <a:p>
              <a:endParaRPr/>
            </a:p>
          </p:txBody>
        </p:sp>
        <p:sp>
          <p:nvSpPr>
            <p:cNvPr id="13" name="object 16">
              <a:extLst>
                <a:ext uri="{FF2B5EF4-FFF2-40B4-BE49-F238E27FC236}">
                  <a16:creationId xmlns:a16="http://schemas.microsoft.com/office/drawing/2014/main" id="{3FD8747F-8636-C746-89EA-84B393B8FF4C}"/>
                </a:ext>
              </a:extLst>
            </p:cNvPr>
            <p:cNvSpPr/>
            <p:nvPr/>
          </p:nvSpPr>
          <p:spPr>
            <a:xfrm>
              <a:off x="7527429" y="6115287"/>
              <a:ext cx="745490" cy="745490"/>
            </a:xfrm>
            <a:custGeom>
              <a:avLst/>
              <a:gdLst/>
              <a:ahLst/>
              <a:cxnLst/>
              <a:rect l="l" t="t" r="r" b="b"/>
              <a:pathLst>
                <a:path w="745490" h="745490">
                  <a:moveTo>
                    <a:pt x="372630" y="0"/>
                  </a:moveTo>
                  <a:lnTo>
                    <a:pt x="325887" y="2903"/>
                  </a:lnTo>
                  <a:lnTo>
                    <a:pt x="280877" y="11380"/>
                  </a:lnTo>
                  <a:lnTo>
                    <a:pt x="237949" y="25081"/>
                  </a:lnTo>
                  <a:lnTo>
                    <a:pt x="197452" y="43658"/>
                  </a:lnTo>
                  <a:lnTo>
                    <a:pt x="159736" y="66762"/>
                  </a:lnTo>
                  <a:lnTo>
                    <a:pt x="125149" y="94042"/>
                  </a:lnTo>
                  <a:lnTo>
                    <a:pt x="94041" y="125151"/>
                  </a:lnTo>
                  <a:lnTo>
                    <a:pt x="66761" y="159739"/>
                  </a:lnTo>
                  <a:lnTo>
                    <a:pt x="43658" y="197457"/>
                  </a:lnTo>
                  <a:lnTo>
                    <a:pt x="25081" y="237955"/>
                  </a:lnTo>
                  <a:lnTo>
                    <a:pt x="11380" y="280885"/>
                  </a:lnTo>
                  <a:lnTo>
                    <a:pt x="2903" y="325897"/>
                  </a:lnTo>
                  <a:lnTo>
                    <a:pt x="0" y="372643"/>
                  </a:lnTo>
                  <a:lnTo>
                    <a:pt x="2903" y="419383"/>
                  </a:lnTo>
                  <a:lnTo>
                    <a:pt x="11380" y="464392"/>
                  </a:lnTo>
                  <a:lnTo>
                    <a:pt x="25081" y="507319"/>
                  </a:lnTo>
                  <a:lnTo>
                    <a:pt x="43658" y="547815"/>
                  </a:lnTo>
                  <a:lnTo>
                    <a:pt x="66761" y="585532"/>
                  </a:lnTo>
                  <a:lnTo>
                    <a:pt x="94041" y="620119"/>
                  </a:lnTo>
                  <a:lnTo>
                    <a:pt x="125149" y="651228"/>
                  </a:lnTo>
                  <a:lnTo>
                    <a:pt x="159736" y="678509"/>
                  </a:lnTo>
                  <a:lnTo>
                    <a:pt x="197452" y="701613"/>
                  </a:lnTo>
                  <a:lnTo>
                    <a:pt x="237949" y="720190"/>
                  </a:lnTo>
                  <a:lnTo>
                    <a:pt x="280877" y="733893"/>
                  </a:lnTo>
                  <a:lnTo>
                    <a:pt x="325887" y="742370"/>
                  </a:lnTo>
                  <a:lnTo>
                    <a:pt x="372630" y="745274"/>
                  </a:lnTo>
                  <a:lnTo>
                    <a:pt x="419371" y="742370"/>
                  </a:lnTo>
                  <a:lnTo>
                    <a:pt x="464380" y="733893"/>
                  </a:lnTo>
                  <a:lnTo>
                    <a:pt x="507308" y="720190"/>
                  </a:lnTo>
                  <a:lnTo>
                    <a:pt x="547805" y="701613"/>
                  </a:lnTo>
                  <a:lnTo>
                    <a:pt x="585523" y="678509"/>
                  </a:lnTo>
                  <a:lnTo>
                    <a:pt x="620112" y="651228"/>
                  </a:lnTo>
                  <a:lnTo>
                    <a:pt x="651222" y="620119"/>
                  </a:lnTo>
                  <a:lnTo>
                    <a:pt x="678504" y="585532"/>
                  </a:lnTo>
                  <a:lnTo>
                    <a:pt x="701610" y="547815"/>
                  </a:lnTo>
                  <a:lnTo>
                    <a:pt x="720189" y="507319"/>
                  </a:lnTo>
                  <a:lnTo>
                    <a:pt x="733892" y="464392"/>
                  </a:lnTo>
                  <a:lnTo>
                    <a:pt x="742370" y="419383"/>
                  </a:lnTo>
                  <a:lnTo>
                    <a:pt x="745274" y="372643"/>
                  </a:lnTo>
                  <a:lnTo>
                    <a:pt x="742370" y="325897"/>
                  </a:lnTo>
                  <a:lnTo>
                    <a:pt x="733892" y="280885"/>
                  </a:lnTo>
                  <a:lnTo>
                    <a:pt x="720189" y="237955"/>
                  </a:lnTo>
                  <a:lnTo>
                    <a:pt x="701610" y="197457"/>
                  </a:lnTo>
                  <a:lnTo>
                    <a:pt x="678504" y="159739"/>
                  </a:lnTo>
                  <a:lnTo>
                    <a:pt x="651222" y="125151"/>
                  </a:lnTo>
                  <a:lnTo>
                    <a:pt x="620112" y="94042"/>
                  </a:lnTo>
                  <a:lnTo>
                    <a:pt x="585523" y="66762"/>
                  </a:lnTo>
                  <a:lnTo>
                    <a:pt x="547805" y="43658"/>
                  </a:lnTo>
                  <a:lnTo>
                    <a:pt x="507308" y="25081"/>
                  </a:lnTo>
                  <a:lnTo>
                    <a:pt x="464380" y="11380"/>
                  </a:lnTo>
                  <a:lnTo>
                    <a:pt x="419371" y="2903"/>
                  </a:lnTo>
                  <a:lnTo>
                    <a:pt x="372630" y="0"/>
                  </a:lnTo>
                  <a:close/>
                </a:path>
              </a:pathLst>
            </a:custGeom>
            <a:solidFill>
              <a:srgbClr val="FFFFFF"/>
            </a:solidFill>
          </p:spPr>
          <p:txBody>
            <a:bodyPr wrap="square" lIns="0" tIns="0" rIns="0" bIns="0" rtlCol="0"/>
            <a:lstStyle/>
            <a:p>
              <a:endParaRPr/>
            </a:p>
          </p:txBody>
        </p:sp>
        <p:sp>
          <p:nvSpPr>
            <p:cNvPr id="14" name="object 17">
              <a:extLst>
                <a:ext uri="{FF2B5EF4-FFF2-40B4-BE49-F238E27FC236}">
                  <a16:creationId xmlns:a16="http://schemas.microsoft.com/office/drawing/2014/main" id="{6AE738C3-3A54-D543-B264-6AF1C5E3F4C7}"/>
                </a:ext>
              </a:extLst>
            </p:cNvPr>
            <p:cNvSpPr/>
            <p:nvPr/>
          </p:nvSpPr>
          <p:spPr>
            <a:xfrm>
              <a:off x="7607461" y="6326393"/>
              <a:ext cx="392430" cy="264795"/>
            </a:xfrm>
            <a:custGeom>
              <a:avLst/>
              <a:gdLst/>
              <a:ahLst/>
              <a:cxnLst/>
              <a:rect l="l" t="t" r="r" b="b"/>
              <a:pathLst>
                <a:path w="392429" h="264795">
                  <a:moveTo>
                    <a:pt x="24511" y="0"/>
                  </a:moveTo>
                  <a:lnTo>
                    <a:pt x="14969" y="1926"/>
                  </a:lnTo>
                  <a:lnTo>
                    <a:pt x="7178" y="7178"/>
                  </a:lnTo>
                  <a:lnTo>
                    <a:pt x="1926" y="14969"/>
                  </a:lnTo>
                  <a:lnTo>
                    <a:pt x="0" y="24510"/>
                  </a:lnTo>
                  <a:lnTo>
                    <a:pt x="0" y="157137"/>
                  </a:lnTo>
                  <a:lnTo>
                    <a:pt x="8460" y="198935"/>
                  </a:lnTo>
                  <a:lnTo>
                    <a:pt x="31519" y="233103"/>
                  </a:lnTo>
                  <a:lnTo>
                    <a:pt x="65692" y="256158"/>
                  </a:lnTo>
                  <a:lnTo>
                    <a:pt x="107492" y="264617"/>
                  </a:lnTo>
                  <a:lnTo>
                    <a:pt x="140436" y="259455"/>
                  </a:lnTo>
                  <a:lnTo>
                    <a:pt x="169264" y="245051"/>
                  </a:lnTo>
                  <a:lnTo>
                    <a:pt x="192355" y="223024"/>
                  </a:lnTo>
                  <a:lnTo>
                    <a:pt x="196518" y="215607"/>
                  </a:lnTo>
                  <a:lnTo>
                    <a:pt x="107492" y="215607"/>
                  </a:lnTo>
                  <a:lnTo>
                    <a:pt x="84758" y="211004"/>
                  </a:lnTo>
                  <a:lnTo>
                    <a:pt x="66170" y="198459"/>
                  </a:lnTo>
                  <a:lnTo>
                    <a:pt x="53625" y="179871"/>
                  </a:lnTo>
                  <a:lnTo>
                    <a:pt x="49027" y="157111"/>
                  </a:lnTo>
                  <a:lnTo>
                    <a:pt x="53625" y="134402"/>
                  </a:lnTo>
                  <a:lnTo>
                    <a:pt x="66170" y="115814"/>
                  </a:lnTo>
                  <a:lnTo>
                    <a:pt x="84758" y="103269"/>
                  </a:lnTo>
                  <a:lnTo>
                    <a:pt x="107492" y="98666"/>
                  </a:lnTo>
                  <a:lnTo>
                    <a:pt x="196520" y="98666"/>
                  </a:lnTo>
                  <a:lnTo>
                    <a:pt x="192344" y="91231"/>
                  </a:lnTo>
                  <a:lnTo>
                    <a:pt x="169257" y="69211"/>
                  </a:lnTo>
                  <a:lnTo>
                    <a:pt x="164791" y="66979"/>
                  </a:lnTo>
                  <a:lnTo>
                    <a:pt x="49022" y="66979"/>
                  </a:lnTo>
                  <a:lnTo>
                    <a:pt x="49022" y="24510"/>
                  </a:lnTo>
                  <a:lnTo>
                    <a:pt x="47095" y="14969"/>
                  </a:lnTo>
                  <a:lnTo>
                    <a:pt x="41843" y="7178"/>
                  </a:lnTo>
                  <a:lnTo>
                    <a:pt x="34052" y="1926"/>
                  </a:lnTo>
                  <a:lnTo>
                    <a:pt x="24511" y="0"/>
                  </a:lnTo>
                  <a:close/>
                </a:path>
                <a:path w="392429" h="264795">
                  <a:moveTo>
                    <a:pt x="264540" y="194995"/>
                  </a:moveTo>
                  <a:lnTo>
                    <a:pt x="208089" y="194995"/>
                  </a:lnTo>
                  <a:lnTo>
                    <a:pt x="212635" y="205398"/>
                  </a:lnTo>
                  <a:lnTo>
                    <a:pt x="249599" y="246936"/>
                  </a:lnTo>
                  <a:lnTo>
                    <a:pt x="288229" y="262652"/>
                  </a:lnTo>
                  <a:lnTo>
                    <a:pt x="308775" y="264617"/>
                  </a:lnTo>
                  <a:lnTo>
                    <a:pt x="329334" y="262652"/>
                  </a:lnTo>
                  <a:lnTo>
                    <a:pt x="368001" y="246931"/>
                  </a:lnTo>
                  <a:lnTo>
                    <a:pt x="392033" y="215831"/>
                  </a:lnTo>
                  <a:lnTo>
                    <a:pt x="391985" y="215585"/>
                  </a:lnTo>
                  <a:lnTo>
                    <a:pt x="308787" y="215585"/>
                  </a:lnTo>
                  <a:lnTo>
                    <a:pt x="286760" y="211311"/>
                  </a:lnTo>
                  <a:lnTo>
                    <a:pt x="267387" y="198459"/>
                  </a:lnTo>
                  <a:lnTo>
                    <a:pt x="264540" y="194995"/>
                  </a:lnTo>
                  <a:close/>
                </a:path>
                <a:path w="392429" h="264795">
                  <a:moveTo>
                    <a:pt x="196520" y="98666"/>
                  </a:moveTo>
                  <a:lnTo>
                    <a:pt x="107492" y="98666"/>
                  </a:lnTo>
                  <a:lnTo>
                    <a:pt x="130232" y="103269"/>
                  </a:lnTo>
                  <a:lnTo>
                    <a:pt x="148820" y="115814"/>
                  </a:lnTo>
                  <a:lnTo>
                    <a:pt x="161362" y="134402"/>
                  </a:lnTo>
                  <a:lnTo>
                    <a:pt x="165963" y="157137"/>
                  </a:lnTo>
                  <a:lnTo>
                    <a:pt x="161362" y="179871"/>
                  </a:lnTo>
                  <a:lnTo>
                    <a:pt x="148820" y="198459"/>
                  </a:lnTo>
                  <a:lnTo>
                    <a:pt x="130232" y="211004"/>
                  </a:lnTo>
                  <a:lnTo>
                    <a:pt x="107492" y="215607"/>
                  </a:lnTo>
                  <a:lnTo>
                    <a:pt x="196518" y="215607"/>
                  </a:lnTo>
                  <a:lnTo>
                    <a:pt x="208089" y="194995"/>
                  </a:lnTo>
                  <a:lnTo>
                    <a:pt x="264540" y="194995"/>
                  </a:lnTo>
                  <a:lnTo>
                    <a:pt x="260072" y="189560"/>
                  </a:lnTo>
                  <a:lnTo>
                    <a:pt x="254701" y="179519"/>
                  </a:lnTo>
                  <a:lnTo>
                    <a:pt x="251402" y="168618"/>
                  </a:lnTo>
                  <a:lnTo>
                    <a:pt x="250278" y="157111"/>
                  </a:lnTo>
                  <a:lnTo>
                    <a:pt x="251402" y="145612"/>
                  </a:lnTo>
                  <a:lnTo>
                    <a:pt x="254701" y="134715"/>
                  </a:lnTo>
                  <a:lnTo>
                    <a:pt x="260072" y="124675"/>
                  </a:lnTo>
                  <a:lnTo>
                    <a:pt x="264540" y="119240"/>
                  </a:lnTo>
                  <a:lnTo>
                    <a:pt x="208076" y="119240"/>
                  </a:lnTo>
                  <a:lnTo>
                    <a:pt x="196520" y="98666"/>
                  </a:lnTo>
                  <a:close/>
                </a:path>
                <a:path w="392429" h="264795">
                  <a:moveTo>
                    <a:pt x="367507" y="191306"/>
                  </a:moveTo>
                  <a:lnTo>
                    <a:pt x="358277" y="193101"/>
                  </a:lnTo>
                  <a:lnTo>
                    <a:pt x="330815" y="211311"/>
                  </a:lnTo>
                  <a:lnTo>
                    <a:pt x="308787" y="215585"/>
                  </a:lnTo>
                  <a:lnTo>
                    <a:pt x="391985" y="215585"/>
                  </a:lnTo>
                  <a:lnTo>
                    <a:pt x="390240" y="206601"/>
                  </a:lnTo>
                  <a:lnTo>
                    <a:pt x="384860" y="198488"/>
                  </a:lnTo>
                  <a:lnTo>
                    <a:pt x="376740" y="193101"/>
                  </a:lnTo>
                  <a:lnTo>
                    <a:pt x="367507" y="191306"/>
                  </a:lnTo>
                  <a:close/>
                </a:path>
                <a:path w="392429" h="264795">
                  <a:moveTo>
                    <a:pt x="391985" y="98647"/>
                  </a:moveTo>
                  <a:lnTo>
                    <a:pt x="308787" y="98647"/>
                  </a:lnTo>
                  <a:lnTo>
                    <a:pt x="330815" y="102924"/>
                  </a:lnTo>
                  <a:lnTo>
                    <a:pt x="358277" y="121141"/>
                  </a:lnTo>
                  <a:lnTo>
                    <a:pt x="367507" y="122935"/>
                  </a:lnTo>
                  <a:lnTo>
                    <a:pt x="376740" y="121139"/>
                  </a:lnTo>
                  <a:lnTo>
                    <a:pt x="384860" y="115747"/>
                  </a:lnTo>
                  <a:lnTo>
                    <a:pt x="390240" y="107629"/>
                  </a:lnTo>
                  <a:lnTo>
                    <a:pt x="391985" y="98647"/>
                  </a:lnTo>
                  <a:close/>
                </a:path>
                <a:path w="392429" h="264795">
                  <a:moveTo>
                    <a:pt x="308784" y="49612"/>
                  </a:moveTo>
                  <a:lnTo>
                    <a:pt x="268289" y="57475"/>
                  </a:lnTo>
                  <a:lnTo>
                    <a:pt x="232727" y="81064"/>
                  </a:lnTo>
                  <a:lnTo>
                    <a:pt x="208076" y="119240"/>
                  </a:lnTo>
                  <a:lnTo>
                    <a:pt x="264540" y="119240"/>
                  </a:lnTo>
                  <a:lnTo>
                    <a:pt x="267411" y="115747"/>
                  </a:lnTo>
                  <a:lnTo>
                    <a:pt x="286760" y="102923"/>
                  </a:lnTo>
                  <a:lnTo>
                    <a:pt x="308787" y="98647"/>
                  </a:lnTo>
                  <a:lnTo>
                    <a:pt x="391985" y="98647"/>
                  </a:lnTo>
                  <a:lnTo>
                    <a:pt x="392033" y="98401"/>
                  </a:lnTo>
                  <a:lnTo>
                    <a:pt x="390240" y="89174"/>
                  </a:lnTo>
                  <a:lnTo>
                    <a:pt x="384860" y="81064"/>
                  </a:lnTo>
                  <a:lnTo>
                    <a:pt x="349284" y="57475"/>
                  </a:lnTo>
                  <a:lnTo>
                    <a:pt x="308784" y="49612"/>
                  </a:lnTo>
                  <a:close/>
                </a:path>
                <a:path w="392429" h="264795">
                  <a:moveTo>
                    <a:pt x="107492" y="49644"/>
                  </a:moveTo>
                  <a:lnTo>
                    <a:pt x="91638" y="50813"/>
                  </a:lnTo>
                  <a:lnTo>
                    <a:pt x="76495" y="54206"/>
                  </a:lnTo>
                  <a:lnTo>
                    <a:pt x="62233" y="59652"/>
                  </a:lnTo>
                  <a:lnTo>
                    <a:pt x="49022" y="66979"/>
                  </a:lnTo>
                  <a:lnTo>
                    <a:pt x="164791" y="66979"/>
                  </a:lnTo>
                  <a:lnTo>
                    <a:pt x="140434" y="54807"/>
                  </a:lnTo>
                  <a:lnTo>
                    <a:pt x="107492" y="49644"/>
                  </a:lnTo>
                  <a:close/>
                </a:path>
              </a:pathLst>
            </a:custGeom>
            <a:solidFill>
              <a:srgbClr val="000000"/>
            </a:solidFill>
          </p:spPr>
          <p:txBody>
            <a:bodyPr wrap="square" lIns="0" tIns="0" rIns="0" bIns="0" rtlCol="0"/>
            <a:lstStyle/>
            <a:p>
              <a:endParaRPr/>
            </a:p>
          </p:txBody>
        </p:sp>
        <p:sp>
          <p:nvSpPr>
            <p:cNvPr id="15" name="object 18">
              <a:extLst>
                <a:ext uri="{FF2B5EF4-FFF2-40B4-BE49-F238E27FC236}">
                  <a16:creationId xmlns:a16="http://schemas.microsoft.com/office/drawing/2014/main" id="{58330E28-889E-0C47-808F-1EA7872F9DD6}"/>
                </a:ext>
              </a:extLst>
            </p:cNvPr>
            <p:cNvSpPr/>
            <p:nvPr/>
          </p:nvSpPr>
          <p:spPr>
            <a:xfrm>
              <a:off x="7998246" y="6376038"/>
              <a:ext cx="214972" cy="215010"/>
            </a:xfrm>
            <a:prstGeom prst="rect">
              <a:avLst/>
            </a:prstGeom>
            <a:blipFill>
              <a:blip r:embed="rId2" cstate="print"/>
              <a:stretch>
                <a:fillRect/>
              </a:stretch>
            </a:blipFill>
          </p:spPr>
          <p:txBody>
            <a:bodyPr wrap="square" lIns="0" tIns="0" rIns="0" bIns="0" rtlCol="0"/>
            <a:lstStyle/>
            <a:p>
              <a:endParaRPr/>
            </a:p>
          </p:txBody>
        </p:sp>
      </p:grpSp>
      <p:sp>
        <p:nvSpPr>
          <p:cNvPr id="17" name="TextBox 16">
            <a:extLst>
              <a:ext uri="{FF2B5EF4-FFF2-40B4-BE49-F238E27FC236}">
                <a16:creationId xmlns:a16="http://schemas.microsoft.com/office/drawing/2014/main" id="{F5576E37-1637-794D-9654-9C7CD306A793}"/>
              </a:ext>
            </a:extLst>
          </p:cNvPr>
          <p:cNvSpPr txBox="1"/>
          <p:nvPr/>
        </p:nvSpPr>
        <p:spPr>
          <a:xfrm>
            <a:off x="838200" y="1825625"/>
            <a:ext cx="6636026" cy="3447098"/>
          </a:xfrm>
          <a:prstGeom prst="rect">
            <a:avLst/>
          </a:prstGeom>
          <a:noFill/>
        </p:spPr>
        <p:txBody>
          <a:bodyPr wrap="square" rtlCol="0">
            <a:spAutoFit/>
          </a:bodyPr>
          <a:lstStyle/>
          <a:p>
            <a:r>
              <a:rPr lang="en-GB" sz="2000" spc="60" dirty="0">
                <a:cs typeface="Century Gothic"/>
              </a:rPr>
              <a:t>I’m pursuing my dreams…</a:t>
            </a:r>
          </a:p>
          <a:p>
            <a:endParaRPr lang="en-GB" sz="2000" spc="60" dirty="0">
              <a:cs typeface="Century Gothic"/>
            </a:endParaRPr>
          </a:p>
          <a:p>
            <a:r>
              <a:rPr lang="en-GB" sz="2000" spc="60" dirty="0">
                <a:cs typeface="Century Gothic"/>
              </a:rPr>
              <a:t>I </a:t>
            </a:r>
            <a:r>
              <a:rPr lang="en-GB" sz="2000" dirty="0">
                <a:cs typeface="Century Gothic"/>
              </a:rPr>
              <a:t>went </a:t>
            </a:r>
            <a:r>
              <a:rPr lang="en-GB" sz="2000" spc="20" dirty="0">
                <a:cs typeface="Century Gothic"/>
              </a:rPr>
              <a:t>to </a:t>
            </a:r>
            <a:r>
              <a:rPr lang="en-GB" sz="2000" spc="-50" dirty="0">
                <a:cs typeface="Century Gothic"/>
              </a:rPr>
              <a:t>an </a:t>
            </a:r>
            <a:r>
              <a:rPr lang="en-GB" sz="2000" spc="10" dirty="0">
                <a:cs typeface="Century Gothic"/>
              </a:rPr>
              <a:t>afterschool </a:t>
            </a:r>
            <a:r>
              <a:rPr lang="en-GB" sz="2000" spc="-15" dirty="0">
                <a:cs typeface="Century Gothic"/>
              </a:rPr>
              <a:t>club, </a:t>
            </a:r>
            <a:r>
              <a:rPr lang="en-GB" sz="2000" spc="5" dirty="0">
                <a:cs typeface="Century Gothic"/>
              </a:rPr>
              <a:t>which </a:t>
            </a:r>
            <a:r>
              <a:rPr lang="en-GB" sz="2000" spc="25" dirty="0">
                <a:cs typeface="Century Gothic"/>
              </a:rPr>
              <a:t>inspired </a:t>
            </a:r>
            <a:r>
              <a:rPr lang="en-GB" sz="2000" spc="-30" dirty="0">
                <a:cs typeface="Century Gothic"/>
              </a:rPr>
              <a:t>me. </a:t>
            </a:r>
            <a:r>
              <a:rPr lang="en-GB" sz="2000" spc="60" dirty="0">
                <a:cs typeface="Century Gothic"/>
              </a:rPr>
              <a:t>Their </a:t>
            </a:r>
            <a:r>
              <a:rPr lang="en-GB" sz="2000" spc="15" dirty="0">
                <a:cs typeface="Century Gothic"/>
              </a:rPr>
              <a:t>funding </a:t>
            </a:r>
            <a:r>
              <a:rPr lang="en-GB" sz="2000" dirty="0">
                <a:cs typeface="Century Gothic"/>
              </a:rPr>
              <a:t>was </a:t>
            </a:r>
            <a:r>
              <a:rPr lang="en-GB" sz="2000" spc="-5" dirty="0">
                <a:cs typeface="Century Gothic"/>
              </a:rPr>
              <a:t>cut </a:t>
            </a:r>
            <a:r>
              <a:rPr lang="en-GB" sz="2000" spc="-40" dirty="0">
                <a:cs typeface="Century Gothic"/>
              </a:rPr>
              <a:t>and </a:t>
            </a:r>
            <a:r>
              <a:rPr lang="en-GB" sz="2000" spc="5" dirty="0">
                <a:cs typeface="Century Gothic"/>
              </a:rPr>
              <a:t>there was </a:t>
            </a:r>
            <a:r>
              <a:rPr lang="en-GB" sz="2000" spc="-5" dirty="0">
                <a:cs typeface="Century Gothic"/>
              </a:rPr>
              <a:t>nowhere  </a:t>
            </a:r>
            <a:r>
              <a:rPr lang="en-GB" sz="2000" spc="45" dirty="0">
                <a:cs typeface="Century Gothic"/>
              </a:rPr>
              <a:t>for </a:t>
            </a:r>
            <a:r>
              <a:rPr lang="en-GB" sz="2000" spc="-25" dirty="0">
                <a:cs typeface="Century Gothic"/>
              </a:rPr>
              <a:t>me </a:t>
            </a:r>
            <a:r>
              <a:rPr lang="en-GB" sz="2000" spc="15" dirty="0">
                <a:cs typeface="Century Gothic"/>
              </a:rPr>
              <a:t>to </a:t>
            </a:r>
            <a:r>
              <a:rPr lang="en-GB" sz="2000" spc="-20" dirty="0">
                <a:cs typeface="Century Gothic"/>
              </a:rPr>
              <a:t>produce </a:t>
            </a:r>
            <a:r>
              <a:rPr lang="en-GB" sz="2000" spc="20" dirty="0">
                <a:cs typeface="Century Gothic"/>
              </a:rPr>
              <a:t>music </a:t>
            </a:r>
            <a:r>
              <a:rPr lang="en-GB" sz="2000" spc="-40" dirty="0">
                <a:cs typeface="Century Gothic"/>
              </a:rPr>
              <a:t>and </a:t>
            </a:r>
            <a:r>
              <a:rPr lang="en-GB" sz="2000" spc="-20" dirty="0">
                <a:cs typeface="Century Gothic"/>
              </a:rPr>
              <a:t>develop </a:t>
            </a:r>
            <a:r>
              <a:rPr lang="en-GB" sz="2000" spc="20" dirty="0">
                <a:cs typeface="Century Gothic"/>
              </a:rPr>
              <a:t>my </a:t>
            </a:r>
            <a:r>
              <a:rPr lang="en-GB" sz="2000" dirty="0">
                <a:cs typeface="Century Gothic"/>
              </a:rPr>
              <a:t>talent. </a:t>
            </a:r>
          </a:p>
          <a:p>
            <a:endParaRPr lang="en-GB" sz="2000" spc="-10" dirty="0">
              <a:cs typeface="Century Gothic"/>
            </a:endParaRPr>
          </a:p>
          <a:p>
            <a:r>
              <a:rPr lang="en-GB" sz="2000" spc="-10" dirty="0">
                <a:cs typeface="Century Gothic"/>
              </a:rPr>
              <a:t>On </a:t>
            </a:r>
            <a:r>
              <a:rPr lang="en-GB" sz="2000" dirty="0">
                <a:cs typeface="Century Gothic"/>
              </a:rPr>
              <a:t>the </a:t>
            </a:r>
            <a:r>
              <a:rPr lang="en-GB" sz="2000" spc="125" dirty="0">
                <a:cs typeface="Century Gothic"/>
              </a:rPr>
              <a:t>NXT </a:t>
            </a:r>
            <a:r>
              <a:rPr lang="en-GB" sz="2000" spc="80" dirty="0">
                <a:cs typeface="Century Gothic"/>
              </a:rPr>
              <a:t>CREATIVES </a:t>
            </a:r>
            <a:r>
              <a:rPr lang="en-GB" sz="2000" spc="-5" dirty="0">
                <a:cs typeface="Century Gothic"/>
              </a:rPr>
              <a:t>programme </a:t>
            </a:r>
            <a:r>
              <a:rPr lang="en-GB" sz="2000" spc="60" dirty="0">
                <a:cs typeface="Century Gothic"/>
              </a:rPr>
              <a:t>I </a:t>
            </a:r>
            <a:r>
              <a:rPr lang="en-GB" sz="2000" spc="-45" dirty="0">
                <a:cs typeface="Century Gothic"/>
              </a:rPr>
              <a:t>have  </a:t>
            </a:r>
            <a:r>
              <a:rPr lang="en-GB" sz="2000" spc="-40" dirty="0">
                <a:cs typeface="Century Gothic"/>
              </a:rPr>
              <a:t>become </a:t>
            </a:r>
            <a:r>
              <a:rPr lang="en-GB" sz="2000" spc="5" dirty="0">
                <a:cs typeface="Century Gothic"/>
              </a:rPr>
              <a:t>more </a:t>
            </a:r>
            <a:r>
              <a:rPr lang="en-GB" sz="2000" spc="-5" dirty="0">
                <a:cs typeface="Century Gothic"/>
              </a:rPr>
              <a:t>confident, </a:t>
            </a:r>
            <a:r>
              <a:rPr lang="en-GB" sz="2000" spc="60" dirty="0">
                <a:cs typeface="Century Gothic"/>
              </a:rPr>
              <a:t>I </a:t>
            </a:r>
            <a:r>
              <a:rPr lang="en-GB" sz="2000" spc="-45" dirty="0">
                <a:cs typeface="Century Gothic"/>
              </a:rPr>
              <a:t>have </a:t>
            </a:r>
            <a:r>
              <a:rPr lang="en-GB" sz="2000" spc="10" dirty="0">
                <a:cs typeface="Century Gothic"/>
              </a:rPr>
              <a:t>learnt </a:t>
            </a:r>
            <a:r>
              <a:rPr lang="en-GB" sz="2000" spc="20" dirty="0">
                <a:cs typeface="Century Gothic"/>
              </a:rPr>
              <a:t>networking </a:t>
            </a:r>
            <a:r>
              <a:rPr lang="en-GB" sz="2000" spc="75" dirty="0">
                <a:cs typeface="Century Gothic"/>
              </a:rPr>
              <a:t>skills </a:t>
            </a:r>
            <a:r>
              <a:rPr lang="en-GB" sz="2000" spc="-40" dirty="0">
                <a:cs typeface="Century Gothic"/>
              </a:rPr>
              <a:t>and </a:t>
            </a:r>
            <a:r>
              <a:rPr lang="en-GB" sz="2000" spc="60" dirty="0">
                <a:cs typeface="Century Gothic"/>
              </a:rPr>
              <a:t>I </a:t>
            </a:r>
            <a:r>
              <a:rPr lang="en-GB" sz="2000" spc="-50" dirty="0">
                <a:cs typeface="Century Gothic"/>
              </a:rPr>
              <a:t>am </a:t>
            </a:r>
            <a:r>
              <a:rPr lang="en-GB" sz="2000" spc="-5" dirty="0">
                <a:cs typeface="Century Gothic"/>
              </a:rPr>
              <a:t>now certain </a:t>
            </a:r>
            <a:r>
              <a:rPr lang="en-GB" sz="2000" spc="5" dirty="0">
                <a:cs typeface="Century Gothic"/>
              </a:rPr>
              <a:t>that </a:t>
            </a:r>
            <a:r>
              <a:rPr lang="en-GB" sz="2000" spc="60" dirty="0">
                <a:cs typeface="Century Gothic"/>
              </a:rPr>
              <a:t>I </a:t>
            </a:r>
            <a:r>
              <a:rPr lang="en-GB" sz="2000" spc="-45" dirty="0">
                <a:cs typeface="Century Gothic"/>
              </a:rPr>
              <a:t>have made  </a:t>
            </a:r>
            <a:r>
              <a:rPr lang="en-GB" sz="2000" dirty="0">
                <a:cs typeface="Century Gothic"/>
              </a:rPr>
              <a:t>the </a:t>
            </a:r>
            <a:r>
              <a:rPr lang="en-GB" sz="2000" spc="45" dirty="0">
                <a:cs typeface="Century Gothic"/>
              </a:rPr>
              <a:t>right </a:t>
            </a:r>
            <a:r>
              <a:rPr lang="en-GB" sz="2000" spc="5" dirty="0">
                <a:cs typeface="Century Gothic"/>
              </a:rPr>
              <a:t>decision </a:t>
            </a:r>
            <a:r>
              <a:rPr lang="en-GB" sz="2000" spc="15" dirty="0">
                <a:cs typeface="Century Gothic"/>
              </a:rPr>
              <a:t>to </a:t>
            </a:r>
            <a:r>
              <a:rPr lang="en-GB" sz="2000" spc="25" dirty="0">
                <a:cs typeface="Century Gothic"/>
              </a:rPr>
              <a:t>pursue my </a:t>
            </a:r>
            <a:r>
              <a:rPr lang="en-GB" sz="2000" dirty="0">
                <a:cs typeface="Century Gothic"/>
              </a:rPr>
              <a:t>dreams </a:t>
            </a:r>
            <a:r>
              <a:rPr lang="en-GB" sz="2000" spc="-40" dirty="0">
                <a:cs typeface="Century Gothic"/>
              </a:rPr>
              <a:t>and </a:t>
            </a:r>
            <a:r>
              <a:rPr lang="en-GB" sz="2000" spc="20" dirty="0">
                <a:cs typeface="Century Gothic"/>
              </a:rPr>
              <a:t>not </a:t>
            </a:r>
            <a:r>
              <a:rPr lang="en-GB" sz="2000" spc="-5" dirty="0">
                <a:cs typeface="Century Gothic"/>
              </a:rPr>
              <a:t>get </a:t>
            </a:r>
            <a:r>
              <a:rPr lang="en-GB" sz="2000" spc="30" dirty="0">
                <a:cs typeface="Century Gothic"/>
              </a:rPr>
              <a:t>stuck in </a:t>
            </a:r>
            <a:r>
              <a:rPr lang="en-GB" sz="2000" spc="-105" dirty="0">
                <a:cs typeface="Century Gothic"/>
              </a:rPr>
              <a:t>a </a:t>
            </a:r>
            <a:r>
              <a:rPr lang="en-GB" sz="2000" spc="10" dirty="0">
                <a:cs typeface="Century Gothic"/>
              </a:rPr>
              <a:t>job </a:t>
            </a:r>
            <a:r>
              <a:rPr lang="en-GB" sz="2000" spc="5" dirty="0">
                <a:cs typeface="Century Gothic"/>
              </a:rPr>
              <a:t>that </a:t>
            </a:r>
            <a:r>
              <a:rPr lang="en-GB" sz="2000" spc="60" dirty="0">
                <a:cs typeface="Century Gothic"/>
              </a:rPr>
              <a:t>I </a:t>
            </a:r>
            <a:r>
              <a:rPr lang="en-GB" sz="2000" spc="-15" dirty="0">
                <a:cs typeface="Century Gothic"/>
              </a:rPr>
              <a:t>don’t </a:t>
            </a:r>
            <a:r>
              <a:rPr lang="en-GB" sz="2000" spc="-10" dirty="0">
                <a:cs typeface="Century Gothic"/>
              </a:rPr>
              <a:t>want </a:t>
            </a:r>
            <a:r>
              <a:rPr lang="en-GB" sz="2000" spc="20" dirty="0">
                <a:cs typeface="Century Gothic"/>
              </a:rPr>
              <a:t>to</a:t>
            </a:r>
            <a:r>
              <a:rPr lang="en-GB" sz="2000" spc="155" dirty="0">
                <a:cs typeface="Century Gothic"/>
              </a:rPr>
              <a:t> </a:t>
            </a:r>
            <a:r>
              <a:rPr lang="en-GB" sz="2000" spc="-30" dirty="0">
                <a:cs typeface="Century Gothic"/>
              </a:rPr>
              <a:t>do.</a:t>
            </a:r>
            <a:endParaRPr lang="en-GB" sz="2000" dirty="0">
              <a:cs typeface="Century Gothic"/>
            </a:endParaRPr>
          </a:p>
          <a:p>
            <a:endParaRPr lang="en-US" dirty="0"/>
          </a:p>
        </p:txBody>
      </p:sp>
      <p:sp>
        <p:nvSpPr>
          <p:cNvPr id="18" name="object 2">
            <a:extLst>
              <a:ext uri="{FF2B5EF4-FFF2-40B4-BE49-F238E27FC236}">
                <a16:creationId xmlns:a16="http://schemas.microsoft.com/office/drawing/2014/main" id="{A3897D05-3430-1D44-A0DD-DA4EB003ED86}"/>
              </a:ext>
            </a:extLst>
          </p:cNvPr>
          <p:cNvSpPr/>
          <p:nvPr/>
        </p:nvSpPr>
        <p:spPr>
          <a:xfrm>
            <a:off x="8799461" y="-1"/>
            <a:ext cx="3392540" cy="435133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8743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7A6E-0D6C-414E-A8BE-86E9C045F647}"/>
              </a:ext>
            </a:extLst>
          </p:cNvPr>
          <p:cNvSpPr txBox="1">
            <a:spLocks/>
          </p:cNvSpPr>
          <p:nvPr/>
        </p:nvSpPr>
        <p:spPr>
          <a:xfrm>
            <a:off x="838200" y="967200"/>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spc="105" dirty="0">
                <a:cs typeface="Calibri"/>
              </a:rPr>
              <a:t>Miriam</a:t>
            </a:r>
            <a:endParaRPr lang="en-GB" dirty="0">
              <a:cs typeface="Calibri"/>
            </a:endParaRPr>
          </a:p>
          <a:p>
            <a:endParaRPr lang="en-GB" dirty="0"/>
          </a:p>
        </p:txBody>
      </p:sp>
      <p:sp>
        <p:nvSpPr>
          <p:cNvPr id="3" name="Content Placeholder 2">
            <a:extLst>
              <a:ext uri="{FF2B5EF4-FFF2-40B4-BE49-F238E27FC236}">
                <a16:creationId xmlns:a16="http://schemas.microsoft.com/office/drawing/2014/main" id="{E2A3A83D-03C1-304E-A937-2979C8B38244}"/>
              </a:ext>
            </a:extLst>
          </p:cNvPr>
          <p:cNvSpPr txBox="1">
            <a:spLocks/>
          </p:cNvSpPr>
          <p:nvPr/>
        </p:nvSpPr>
        <p:spPr>
          <a:xfrm>
            <a:off x="838200" y="1825625"/>
            <a:ext cx="6914745"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780" marR="604520" indent="0">
              <a:lnSpc>
                <a:spcPct val="116700"/>
              </a:lnSpc>
              <a:buNone/>
            </a:pPr>
            <a:endParaRPr lang="en-GB" sz="2000" dirty="0">
              <a:latin typeface="Century Gothic"/>
              <a:cs typeface="Century Gothic"/>
            </a:endParaRPr>
          </a:p>
        </p:txBody>
      </p:sp>
      <p:grpSp>
        <p:nvGrpSpPr>
          <p:cNvPr id="6" name="object 9">
            <a:extLst>
              <a:ext uri="{FF2B5EF4-FFF2-40B4-BE49-F238E27FC236}">
                <a16:creationId xmlns:a16="http://schemas.microsoft.com/office/drawing/2014/main" id="{D9C5CA5A-F3E0-934F-A345-9B446596D845}"/>
              </a:ext>
            </a:extLst>
          </p:cNvPr>
          <p:cNvGrpSpPr/>
          <p:nvPr/>
        </p:nvGrpSpPr>
        <p:grpSpPr>
          <a:xfrm>
            <a:off x="8457770" y="75295"/>
            <a:ext cx="849630" cy="816610"/>
            <a:chOff x="7479323" y="6063862"/>
            <a:chExt cx="849630" cy="816610"/>
          </a:xfrm>
        </p:grpSpPr>
        <p:sp>
          <p:nvSpPr>
            <p:cNvPr id="7" name="object 10">
              <a:extLst>
                <a:ext uri="{FF2B5EF4-FFF2-40B4-BE49-F238E27FC236}">
                  <a16:creationId xmlns:a16="http://schemas.microsoft.com/office/drawing/2014/main" id="{E363A90A-2383-3D49-8072-1BF7F27B2161}"/>
                </a:ext>
              </a:extLst>
            </p:cNvPr>
            <p:cNvSpPr/>
            <p:nvPr/>
          </p:nvSpPr>
          <p:spPr>
            <a:xfrm>
              <a:off x="7559089" y="6077030"/>
              <a:ext cx="760095" cy="760730"/>
            </a:xfrm>
            <a:custGeom>
              <a:avLst/>
              <a:gdLst/>
              <a:ahLst/>
              <a:cxnLst/>
              <a:rect l="l" t="t" r="r" b="b"/>
              <a:pathLst>
                <a:path w="760095" h="760729">
                  <a:moveTo>
                    <a:pt x="380047" y="0"/>
                  </a:moveTo>
                  <a:lnTo>
                    <a:pt x="332372" y="2961"/>
                  </a:lnTo>
                  <a:lnTo>
                    <a:pt x="286466" y="11607"/>
                  </a:lnTo>
                  <a:lnTo>
                    <a:pt x="242683" y="25583"/>
                  </a:lnTo>
                  <a:lnTo>
                    <a:pt x="201380" y="44531"/>
                  </a:lnTo>
                  <a:lnTo>
                    <a:pt x="162913" y="68096"/>
                  </a:lnTo>
                  <a:lnTo>
                    <a:pt x="127638" y="95921"/>
                  </a:lnTo>
                  <a:lnTo>
                    <a:pt x="95911" y="127650"/>
                  </a:lnTo>
                  <a:lnTo>
                    <a:pt x="68088" y="162927"/>
                  </a:lnTo>
                  <a:lnTo>
                    <a:pt x="44526" y="201395"/>
                  </a:lnTo>
                  <a:lnTo>
                    <a:pt x="25580" y="242699"/>
                  </a:lnTo>
                  <a:lnTo>
                    <a:pt x="11606" y="286482"/>
                  </a:lnTo>
                  <a:lnTo>
                    <a:pt x="2960" y="332387"/>
                  </a:lnTo>
                  <a:lnTo>
                    <a:pt x="0" y="380060"/>
                  </a:lnTo>
                  <a:lnTo>
                    <a:pt x="2960" y="427734"/>
                  </a:lnTo>
                  <a:lnTo>
                    <a:pt x="11606" y="473642"/>
                  </a:lnTo>
                  <a:lnTo>
                    <a:pt x="25580" y="517426"/>
                  </a:lnTo>
                  <a:lnTo>
                    <a:pt x="44526" y="558730"/>
                  </a:lnTo>
                  <a:lnTo>
                    <a:pt x="68088" y="597198"/>
                  </a:lnTo>
                  <a:lnTo>
                    <a:pt x="95911" y="632474"/>
                  </a:lnTo>
                  <a:lnTo>
                    <a:pt x="127638" y="664203"/>
                  </a:lnTo>
                  <a:lnTo>
                    <a:pt x="162913" y="692027"/>
                  </a:lnTo>
                  <a:lnTo>
                    <a:pt x="201380" y="715591"/>
                  </a:lnTo>
                  <a:lnTo>
                    <a:pt x="242683" y="734538"/>
                  </a:lnTo>
                  <a:lnTo>
                    <a:pt x="286466" y="748513"/>
                  </a:lnTo>
                  <a:lnTo>
                    <a:pt x="332372" y="757159"/>
                  </a:lnTo>
                  <a:lnTo>
                    <a:pt x="380047" y="760120"/>
                  </a:lnTo>
                  <a:lnTo>
                    <a:pt x="427717" y="757159"/>
                  </a:lnTo>
                  <a:lnTo>
                    <a:pt x="473620" y="748513"/>
                  </a:lnTo>
                  <a:lnTo>
                    <a:pt x="517401" y="734538"/>
                  </a:lnTo>
                  <a:lnTo>
                    <a:pt x="558703" y="715591"/>
                  </a:lnTo>
                  <a:lnTo>
                    <a:pt x="597170" y="692027"/>
                  </a:lnTo>
                  <a:lnTo>
                    <a:pt x="632446" y="664203"/>
                  </a:lnTo>
                  <a:lnTo>
                    <a:pt x="664174" y="632474"/>
                  </a:lnTo>
                  <a:lnTo>
                    <a:pt x="691999" y="597198"/>
                  </a:lnTo>
                  <a:lnTo>
                    <a:pt x="715563" y="558730"/>
                  </a:lnTo>
                  <a:lnTo>
                    <a:pt x="734511" y="517426"/>
                  </a:lnTo>
                  <a:lnTo>
                    <a:pt x="748487" y="473642"/>
                  </a:lnTo>
                  <a:lnTo>
                    <a:pt x="757133" y="427734"/>
                  </a:lnTo>
                  <a:lnTo>
                    <a:pt x="760094" y="380060"/>
                  </a:lnTo>
                  <a:lnTo>
                    <a:pt x="757133" y="332387"/>
                  </a:lnTo>
                  <a:lnTo>
                    <a:pt x="748487" y="286482"/>
                  </a:lnTo>
                  <a:lnTo>
                    <a:pt x="734511" y="242699"/>
                  </a:lnTo>
                  <a:lnTo>
                    <a:pt x="715563" y="201395"/>
                  </a:lnTo>
                  <a:lnTo>
                    <a:pt x="691999" y="162927"/>
                  </a:lnTo>
                  <a:lnTo>
                    <a:pt x="664174" y="127650"/>
                  </a:lnTo>
                  <a:lnTo>
                    <a:pt x="632446" y="95921"/>
                  </a:lnTo>
                  <a:lnTo>
                    <a:pt x="597170" y="68096"/>
                  </a:lnTo>
                  <a:lnTo>
                    <a:pt x="558703" y="44531"/>
                  </a:lnTo>
                  <a:lnTo>
                    <a:pt x="517401" y="25583"/>
                  </a:lnTo>
                  <a:lnTo>
                    <a:pt x="473620" y="11607"/>
                  </a:lnTo>
                  <a:lnTo>
                    <a:pt x="427717" y="2961"/>
                  </a:lnTo>
                  <a:lnTo>
                    <a:pt x="380047" y="0"/>
                  </a:lnTo>
                  <a:close/>
                </a:path>
              </a:pathLst>
            </a:custGeom>
            <a:solidFill>
              <a:srgbClr val="009FE3"/>
            </a:solidFill>
          </p:spPr>
          <p:txBody>
            <a:bodyPr wrap="square" lIns="0" tIns="0" rIns="0" bIns="0" rtlCol="0"/>
            <a:lstStyle/>
            <a:p>
              <a:endParaRPr/>
            </a:p>
          </p:txBody>
        </p:sp>
        <p:sp>
          <p:nvSpPr>
            <p:cNvPr id="8" name="object 11">
              <a:extLst>
                <a:ext uri="{FF2B5EF4-FFF2-40B4-BE49-F238E27FC236}">
                  <a16:creationId xmlns:a16="http://schemas.microsoft.com/office/drawing/2014/main" id="{3B841D2C-5256-CC4B-A092-63273C1479BE}"/>
                </a:ext>
              </a:extLst>
            </p:cNvPr>
            <p:cNvSpPr/>
            <p:nvPr/>
          </p:nvSpPr>
          <p:spPr>
            <a:xfrm>
              <a:off x="7487780" y="6063862"/>
              <a:ext cx="760730" cy="760095"/>
            </a:xfrm>
            <a:custGeom>
              <a:avLst/>
              <a:gdLst/>
              <a:ahLst/>
              <a:cxnLst/>
              <a:rect l="l" t="t" r="r" b="b"/>
              <a:pathLst>
                <a:path w="760729" h="760095">
                  <a:moveTo>
                    <a:pt x="380060" y="0"/>
                  </a:moveTo>
                  <a:lnTo>
                    <a:pt x="332387" y="2961"/>
                  </a:lnTo>
                  <a:lnTo>
                    <a:pt x="286482" y="11607"/>
                  </a:lnTo>
                  <a:lnTo>
                    <a:pt x="242699" y="25581"/>
                  </a:lnTo>
                  <a:lnTo>
                    <a:pt x="201395" y="44528"/>
                  </a:lnTo>
                  <a:lnTo>
                    <a:pt x="162927" y="68092"/>
                  </a:lnTo>
                  <a:lnTo>
                    <a:pt x="127650" y="95915"/>
                  </a:lnTo>
                  <a:lnTo>
                    <a:pt x="95921" y="127643"/>
                  </a:lnTo>
                  <a:lnTo>
                    <a:pt x="68096" y="162918"/>
                  </a:lnTo>
                  <a:lnTo>
                    <a:pt x="44531" y="201385"/>
                  </a:lnTo>
                  <a:lnTo>
                    <a:pt x="25583" y="242688"/>
                  </a:lnTo>
                  <a:lnTo>
                    <a:pt x="11607" y="286470"/>
                  </a:lnTo>
                  <a:lnTo>
                    <a:pt x="2961" y="332375"/>
                  </a:lnTo>
                  <a:lnTo>
                    <a:pt x="0" y="380047"/>
                  </a:lnTo>
                  <a:lnTo>
                    <a:pt x="2961" y="427717"/>
                  </a:lnTo>
                  <a:lnTo>
                    <a:pt x="11607" y="473620"/>
                  </a:lnTo>
                  <a:lnTo>
                    <a:pt x="25583" y="517401"/>
                  </a:lnTo>
                  <a:lnTo>
                    <a:pt x="44531" y="558703"/>
                  </a:lnTo>
                  <a:lnTo>
                    <a:pt x="68096" y="597170"/>
                  </a:lnTo>
                  <a:lnTo>
                    <a:pt x="95921" y="632446"/>
                  </a:lnTo>
                  <a:lnTo>
                    <a:pt x="127650" y="664174"/>
                  </a:lnTo>
                  <a:lnTo>
                    <a:pt x="162927" y="691999"/>
                  </a:lnTo>
                  <a:lnTo>
                    <a:pt x="201395" y="715563"/>
                  </a:lnTo>
                  <a:lnTo>
                    <a:pt x="242699" y="734511"/>
                  </a:lnTo>
                  <a:lnTo>
                    <a:pt x="286482" y="748487"/>
                  </a:lnTo>
                  <a:lnTo>
                    <a:pt x="332387" y="757133"/>
                  </a:lnTo>
                  <a:lnTo>
                    <a:pt x="380060" y="760095"/>
                  </a:lnTo>
                  <a:lnTo>
                    <a:pt x="427729" y="757133"/>
                  </a:lnTo>
                  <a:lnTo>
                    <a:pt x="473633" y="748487"/>
                  </a:lnTo>
                  <a:lnTo>
                    <a:pt x="517413" y="734511"/>
                  </a:lnTo>
                  <a:lnTo>
                    <a:pt x="558716" y="715563"/>
                  </a:lnTo>
                  <a:lnTo>
                    <a:pt x="597183" y="691999"/>
                  </a:lnTo>
                  <a:lnTo>
                    <a:pt x="632459" y="664174"/>
                  </a:lnTo>
                  <a:lnTo>
                    <a:pt x="664187" y="632446"/>
                  </a:lnTo>
                  <a:lnTo>
                    <a:pt x="692011" y="597170"/>
                  </a:lnTo>
                  <a:lnTo>
                    <a:pt x="715576" y="558703"/>
                  </a:lnTo>
                  <a:lnTo>
                    <a:pt x="734524" y="517401"/>
                  </a:lnTo>
                  <a:lnTo>
                    <a:pt x="748499" y="473620"/>
                  </a:lnTo>
                  <a:lnTo>
                    <a:pt x="757146" y="427717"/>
                  </a:lnTo>
                  <a:lnTo>
                    <a:pt x="760107" y="380047"/>
                  </a:lnTo>
                  <a:lnTo>
                    <a:pt x="757146" y="332375"/>
                  </a:lnTo>
                  <a:lnTo>
                    <a:pt x="748499" y="286470"/>
                  </a:lnTo>
                  <a:lnTo>
                    <a:pt x="734524" y="242688"/>
                  </a:lnTo>
                  <a:lnTo>
                    <a:pt x="715576" y="201385"/>
                  </a:lnTo>
                  <a:lnTo>
                    <a:pt x="692011" y="162918"/>
                  </a:lnTo>
                  <a:lnTo>
                    <a:pt x="664187" y="127643"/>
                  </a:lnTo>
                  <a:lnTo>
                    <a:pt x="632459" y="95915"/>
                  </a:lnTo>
                  <a:lnTo>
                    <a:pt x="597183" y="68092"/>
                  </a:lnTo>
                  <a:lnTo>
                    <a:pt x="558716" y="44528"/>
                  </a:lnTo>
                  <a:lnTo>
                    <a:pt x="517413" y="25581"/>
                  </a:lnTo>
                  <a:lnTo>
                    <a:pt x="473633" y="11607"/>
                  </a:lnTo>
                  <a:lnTo>
                    <a:pt x="427729" y="2961"/>
                  </a:lnTo>
                  <a:lnTo>
                    <a:pt x="380060" y="0"/>
                  </a:lnTo>
                  <a:close/>
                </a:path>
              </a:pathLst>
            </a:custGeom>
            <a:solidFill>
              <a:srgbClr val="A90D77"/>
            </a:solidFill>
          </p:spPr>
          <p:txBody>
            <a:bodyPr wrap="square" lIns="0" tIns="0" rIns="0" bIns="0" rtlCol="0"/>
            <a:lstStyle/>
            <a:p>
              <a:endParaRPr/>
            </a:p>
          </p:txBody>
        </p:sp>
        <p:sp>
          <p:nvSpPr>
            <p:cNvPr id="9" name="object 12">
              <a:extLst>
                <a:ext uri="{FF2B5EF4-FFF2-40B4-BE49-F238E27FC236}">
                  <a16:creationId xmlns:a16="http://schemas.microsoft.com/office/drawing/2014/main" id="{3B41A9D6-0B3E-1049-81EE-F19A03BDBF77}"/>
                </a:ext>
              </a:extLst>
            </p:cNvPr>
            <p:cNvSpPr/>
            <p:nvPr/>
          </p:nvSpPr>
          <p:spPr>
            <a:xfrm>
              <a:off x="7568835" y="6120177"/>
              <a:ext cx="760095" cy="760095"/>
            </a:xfrm>
            <a:custGeom>
              <a:avLst/>
              <a:gdLst/>
              <a:ahLst/>
              <a:cxnLst/>
              <a:rect l="l" t="t" r="r" b="b"/>
              <a:pathLst>
                <a:path w="760095" h="760095">
                  <a:moveTo>
                    <a:pt x="380034" y="0"/>
                  </a:moveTo>
                  <a:lnTo>
                    <a:pt x="332360" y="2961"/>
                  </a:lnTo>
                  <a:lnTo>
                    <a:pt x="286454" y="11607"/>
                  </a:lnTo>
                  <a:lnTo>
                    <a:pt x="242672" y="25583"/>
                  </a:lnTo>
                  <a:lnTo>
                    <a:pt x="201370" y="44531"/>
                  </a:lnTo>
                  <a:lnTo>
                    <a:pt x="162904" y="68095"/>
                  </a:lnTo>
                  <a:lnTo>
                    <a:pt x="127631" y="95920"/>
                  </a:lnTo>
                  <a:lnTo>
                    <a:pt x="95905" y="127648"/>
                  </a:lnTo>
                  <a:lnTo>
                    <a:pt x="68084" y="162924"/>
                  </a:lnTo>
                  <a:lnTo>
                    <a:pt x="44523" y="201391"/>
                  </a:lnTo>
                  <a:lnTo>
                    <a:pt x="25578" y="242693"/>
                  </a:lnTo>
                  <a:lnTo>
                    <a:pt x="11605" y="286474"/>
                  </a:lnTo>
                  <a:lnTo>
                    <a:pt x="2960" y="332377"/>
                  </a:lnTo>
                  <a:lnTo>
                    <a:pt x="0" y="380047"/>
                  </a:lnTo>
                  <a:lnTo>
                    <a:pt x="2960" y="427719"/>
                  </a:lnTo>
                  <a:lnTo>
                    <a:pt x="11605" y="473624"/>
                  </a:lnTo>
                  <a:lnTo>
                    <a:pt x="25578" y="517406"/>
                  </a:lnTo>
                  <a:lnTo>
                    <a:pt x="44523" y="558709"/>
                  </a:lnTo>
                  <a:lnTo>
                    <a:pt x="68084" y="597176"/>
                  </a:lnTo>
                  <a:lnTo>
                    <a:pt x="95905" y="632451"/>
                  </a:lnTo>
                  <a:lnTo>
                    <a:pt x="127631" y="664179"/>
                  </a:lnTo>
                  <a:lnTo>
                    <a:pt x="162904" y="692002"/>
                  </a:lnTo>
                  <a:lnTo>
                    <a:pt x="201370" y="715566"/>
                  </a:lnTo>
                  <a:lnTo>
                    <a:pt x="242672" y="734513"/>
                  </a:lnTo>
                  <a:lnTo>
                    <a:pt x="286454" y="748487"/>
                  </a:lnTo>
                  <a:lnTo>
                    <a:pt x="332360" y="757133"/>
                  </a:lnTo>
                  <a:lnTo>
                    <a:pt x="380034" y="760095"/>
                  </a:lnTo>
                  <a:lnTo>
                    <a:pt x="427707" y="757133"/>
                  </a:lnTo>
                  <a:lnTo>
                    <a:pt x="473612" y="748487"/>
                  </a:lnTo>
                  <a:lnTo>
                    <a:pt x="517395" y="734513"/>
                  </a:lnTo>
                  <a:lnTo>
                    <a:pt x="558699" y="715566"/>
                  </a:lnTo>
                  <a:lnTo>
                    <a:pt x="597167" y="692002"/>
                  </a:lnTo>
                  <a:lnTo>
                    <a:pt x="632444" y="664179"/>
                  </a:lnTo>
                  <a:lnTo>
                    <a:pt x="664173" y="632451"/>
                  </a:lnTo>
                  <a:lnTo>
                    <a:pt x="691998" y="597176"/>
                  </a:lnTo>
                  <a:lnTo>
                    <a:pt x="715563" y="558709"/>
                  </a:lnTo>
                  <a:lnTo>
                    <a:pt x="734511" y="517406"/>
                  </a:lnTo>
                  <a:lnTo>
                    <a:pt x="748487" y="473624"/>
                  </a:lnTo>
                  <a:lnTo>
                    <a:pt x="757133" y="427719"/>
                  </a:lnTo>
                  <a:lnTo>
                    <a:pt x="760094" y="380047"/>
                  </a:lnTo>
                  <a:lnTo>
                    <a:pt x="757133" y="332377"/>
                  </a:lnTo>
                  <a:lnTo>
                    <a:pt x="748487" y="286474"/>
                  </a:lnTo>
                  <a:lnTo>
                    <a:pt x="734511" y="242693"/>
                  </a:lnTo>
                  <a:lnTo>
                    <a:pt x="715563" y="201391"/>
                  </a:lnTo>
                  <a:lnTo>
                    <a:pt x="691998" y="162924"/>
                  </a:lnTo>
                  <a:lnTo>
                    <a:pt x="664173" y="127648"/>
                  </a:lnTo>
                  <a:lnTo>
                    <a:pt x="632444" y="95920"/>
                  </a:lnTo>
                  <a:lnTo>
                    <a:pt x="597167" y="68095"/>
                  </a:lnTo>
                  <a:lnTo>
                    <a:pt x="558699" y="44531"/>
                  </a:lnTo>
                  <a:lnTo>
                    <a:pt x="517395" y="25583"/>
                  </a:lnTo>
                  <a:lnTo>
                    <a:pt x="473612" y="11607"/>
                  </a:lnTo>
                  <a:lnTo>
                    <a:pt x="427707" y="2961"/>
                  </a:lnTo>
                  <a:lnTo>
                    <a:pt x="380034" y="0"/>
                  </a:lnTo>
                  <a:close/>
                </a:path>
              </a:pathLst>
            </a:custGeom>
            <a:solidFill>
              <a:srgbClr val="D2007F"/>
            </a:solidFill>
          </p:spPr>
          <p:txBody>
            <a:bodyPr wrap="square" lIns="0" tIns="0" rIns="0" bIns="0" rtlCol="0"/>
            <a:lstStyle/>
            <a:p>
              <a:endParaRPr/>
            </a:p>
          </p:txBody>
        </p:sp>
        <p:sp>
          <p:nvSpPr>
            <p:cNvPr id="10" name="object 13">
              <a:extLst>
                <a:ext uri="{FF2B5EF4-FFF2-40B4-BE49-F238E27FC236}">
                  <a16:creationId xmlns:a16="http://schemas.microsoft.com/office/drawing/2014/main" id="{0D1211ED-88D2-564E-B3B4-98A9B0F7E46D}"/>
                </a:ext>
              </a:extLst>
            </p:cNvPr>
            <p:cNvSpPr/>
            <p:nvPr/>
          </p:nvSpPr>
          <p:spPr>
            <a:xfrm>
              <a:off x="7479323" y="6108188"/>
              <a:ext cx="760730" cy="760095"/>
            </a:xfrm>
            <a:custGeom>
              <a:avLst/>
              <a:gdLst/>
              <a:ahLst/>
              <a:cxnLst/>
              <a:rect l="l" t="t" r="r" b="b"/>
              <a:pathLst>
                <a:path w="760729" h="760095">
                  <a:moveTo>
                    <a:pt x="380060" y="0"/>
                  </a:moveTo>
                  <a:lnTo>
                    <a:pt x="332382" y="2961"/>
                  </a:lnTo>
                  <a:lnTo>
                    <a:pt x="286473" y="11607"/>
                  </a:lnTo>
                  <a:lnTo>
                    <a:pt x="242689" y="25581"/>
                  </a:lnTo>
                  <a:lnTo>
                    <a:pt x="201384" y="44528"/>
                  </a:lnTo>
                  <a:lnTo>
                    <a:pt x="162916" y="68092"/>
                  </a:lnTo>
                  <a:lnTo>
                    <a:pt x="127640" y="95915"/>
                  </a:lnTo>
                  <a:lnTo>
                    <a:pt x="95912" y="127643"/>
                  </a:lnTo>
                  <a:lnTo>
                    <a:pt x="68089" y="162918"/>
                  </a:lnTo>
                  <a:lnTo>
                    <a:pt x="44526" y="201385"/>
                  </a:lnTo>
                  <a:lnTo>
                    <a:pt x="25580" y="242688"/>
                  </a:lnTo>
                  <a:lnTo>
                    <a:pt x="11606" y="286470"/>
                  </a:lnTo>
                  <a:lnTo>
                    <a:pt x="2960" y="332375"/>
                  </a:lnTo>
                  <a:lnTo>
                    <a:pt x="0" y="380047"/>
                  </a:lnTo>
                  <a:lnTo>
                    <a:pt x="2960" y="427722"/>
                  </a:lnTo>
                  <a:lnTo>
                    <a:pt x="11606" y="473628"/>
                  </a:lnTo>
                  <a:lnTo>
                    <a:pt x="25580" y="517411"/>
                  </a:lnTo>
                  <a:lnTo>
                    <a:pt x="44526" y="558714"/>
                  </a:lnTo>
                  <a:lnTo>
                    <a:pt x="68089" y="597181"/>
                  </a:lnTo>
                  <a:lnTo>
                    <a:pt x="95912" y="632456"/>
                  </a:lnTo>
                  <a:lnTo>
                    <a:pt x="127640" y="664183"/>
                  </a:lnTo>
                  <a:lnTo>
                    <a:pt x="162916" y="692006"/>
                  </a:lnTo>
                  <a:lnTo>
                    <a:pt x="201384" y="715568"/>
                  </a:lnTo>
                  <a:lnTo>
                    <a:pt x="242689" y="734514"/>
                  </a:lnTo>
                  <a:lnTo>
                    <a:pt x="286473" y="748488"/>
                  </a:lnTo>
                  <a:lnTo>
                    <a:pt x="332382" y="757134"/>
                  </a:lnTo>
                  <a:lnTo>
                    <a:pt x="380060" y="760095"/>
                  </a:lnTo>
                  <a:lnTo>
                    <a:pt x="427729" y="757134"/>
                  </a:lnTo>
                  <a:lnTo>
                    <a:pt x="473633" y="748488"/>
                  </a:lnTo>
                  <a:lnTo>
                    <a:pt x="517413" y="734514"/>
                  </a:lnTo>
                  <a:lnTo>
                    <a:pt x="558716" y="715568"/>
                  </a:lnTo>
                  <a:lnTo>
                    <a:pt x="597183" y="692006"/>
                  </a:lnTo>
                  <a:lnTo>
                    <a:pt x="632459" y="664183"/>
                  </a:lnTo>
                  <a:lnTo>
                    <a:pt x="664187" y="632456"/>
                  </a:lnTo>
                  <a:lnTo>
                    <a:pt x="692011" y="597181"/>
                  </a:lnTo>
                  <a:lnTo>
                    <a:pt x="715576" y="558714"/>
                  </a:lnTo>
                  <a:lnTo>
                    <a:pt x="734524" y="517411"/>
                  </a:lnTo>
                  <a:lnTo>
                    <a:pt x="748499" y="473628"/>
                  </a:lnTo>
                  <a:lnTo>
                    <a:pt x="757146" y="427722"/>
                  </a:lnTo>
                  <a:lnTo>
                    <a:pt x="760107" y="380047"/>
                  </a:lnTo>
                  <a:lnTo>
                    <a:pt x="757146" y="332375"/>
                  </a:lnTo>
                  <a:lnTo>
                    <a:pt x="748499" y="286470"/>
                  </a:lnTo>
                  <a:lnTo>
                    <a:pt x="734524" y="242688"/>
                  </a:lnTo>
                  <a:lnTo>
                    <a:pt x="715576" y="201385"/>
                  </a:lnTo>
                  <a:lnTo>
                    <a:pt x="692011" y="162918"/>
                  </a:lnTo>
                  <a:lnTo>
                    <a:pt x="664187" y="127643"/>
                  </a:lnTo>
                  <a:lnTo>
                    <a:pt x="632459" y="95915"/>
                  </a:lnTo>
                  <a:lnTo>
                    <a:pt x="597183" y="68092"/>
                  </a:lnTo>
                  <a:lnTo>
                    <a:pt x="558716" y="44528"/>
                  </a:lnTo>
                  <a:lnTo>
                    <a:pt x="517413" y="25581"/>
                  </a:lnTo>
                  <a:lnTo>
                    <a:pt x="473633" y="11607"/>
                  </a:lnTo>
                  <a:lnTo>
                    <a:pt x="427729" y="2961"/>
                  </a:lnTo>
                  <a:lnTo>
                    <a:pt x="380060" y="0"/>
                  </a:lnTo>
                  <a:close/>
                </a:path>
              </a:pathLst>
            </a:custGeom>
            <a:solidFill>
              <a:srgbClr val="AFCA0B"/>
            </a:solidFill>
          </p:spPr>
          <p:txBody>
            <a:bodyPr wrap="square" lIns="0" tIns="0" rIns="0" bIns="0" rtlCol="0"/>
            <a:lstStyle/>
            <a:p>
              <a:endParaRPr/>
            </a:p>
          </p:txBody>
        </p:sp>
        <p:sp>
          <p:nvSpPr>
            <p:cNvPr id="11" name="object 14">
              <a:extLst>
                <a:ext uri="{FF2B5EF4-FFF2-40B4-BE49-F238E27FC236}">
                  <a16:creationId xmlns:a16="http://schemas.microsoft.com/office/drawing/2014/main" id="{3704EE72-F2CF-D846-BB3D-11B4ABE9E19C}"/>
                </a:ext>
              </a:extLst>
            </p:cNvPr>
            <p:cNvSpPr/>
            <p:nvPr/>
          </p:nvSpPr>
          <p:spPr>
            <a:xfrm>
              <a:off x="7541418" y="6120177"/>
              <a:ext cx="760730" cy="760095"/>
            </a:xfrm>
            <a:custGeom>
              <a:avLst/>
              <a:gdLst/>
              <a:ahLst/>
              <a:cxnLst/>
              <a:rect l="l" t="t" r="r" b="b"/>
              <a:pathLst>
                <a:path w="760729" h="760095">
                  <a:moveTo>
                    <a:pt x="380072" y="0"/>
                  </a:moveTo>
                  <a:lnTo>
                    <a:pt x="332397" y="2961"/>
                  </a:lnTo>
                  <a:lnTo>
                    <a:pt x="286489" y="11607"/>
                  </a:lnTo>
                  <a:lnTo>
                    <a:pt x="242705" y="25583"/>
                  </a:lnTo>
                  <a:lnTo>
                    <a:pt x="201399" y="44531"/>
                  </a:lnTo>
                  <a:lnTo>
                    <a:pt x="162930" y="68095"/>
                  </a:lnTo>
                  <a:lnTo>
                    <a:pt x="127652" y="95920"/>
                  </a:lnTo>
                  <a:lnTo>
                    <a:pt x="95922" y="127648"/>
                  </a:lnTo>
                  <a:lnTo>
                    <a:pt x="68097" y="162924"/>
                  </a:lnTo>
                  <a:lnTo>
                    <a:pt x="44532" y="201391"/>
                  </a:lnTo>
                  <a:lnTo>
                    <a:pt x="25583" y="242693"/>
                  </a:lnTo>
                  <a:lnTo>
                    <a:pt x="11607" y="286474"/>
                  </a:lnTo>
                  <a:lnTo>
                    <a:pt x="2961" y="332377"/>
                  </a:lnTo>
                  <a:lnTo>
                    <a:pt x="0" y="380047"/>
                  </a:lnTo>
                  <a:lnTo>
                    <a:pt x="2961" y="427719"/>
                  </a:lnTo>
                  <a:lnTo>
                    <a:pt x="11607" y="473624"/>
                  </a:lnTo>
                  <a:lnTo>
                    <a:pt x="25583" y="517406"/>
                  </a:lnTo>
                  <a:lnTo>
                    <a:pt x="44532" y="558709"/>
                  </a:lnTo>
                  <a:lnTo>
                    <a:pt x="68097" y="597176"/>
                  </a:lnTo>
                  <a:lnTo>
                    <a:pt x="95922" y="632451"/>
                  </a:lnTo>
                  <a:lnTo>
                    <a:pt x="127652" y="664179"/>
                  </a:lnTo>
                  <a:lnTo>
                    <a:pt x="162930" y="692002"/>
                  </a:lnTo>
                  <a:lnTo>
                    <a:pt x="201399" y="715566"/>
                  </a:lnTo>
                  <a:lnTo>
                    <a:pt x="242705" y="734513"/>
                  </a:lnTo>
                  <a:lnTo>
                    <a:pt x="286489" y="748487"/>
                  </a:lnTo>
                  <a:lnTo>
                    <a:pt x="332397" y="757133"/>
                  </a:lnTo>
                  <a:lnTo>
                    <a:pt x="380072" y="760095"/>
                  </a:lnTo>
                  <a:lnTo>
                    <a:pt x="427747" y="757133"/>
                  </a:lnTo>
                  <a:lnTo>
                    <a:pt x="473653" y="748487"/>
                  </a:lnTo>
                  <a:lnTo>
                    <a:pt x="517435" y="734513"/>
                  </a:lnTo>
                  <a:lnTo>
                    <a:pt x="558737" y="715566"/>
                  </a:lnTo>
                  <a:lnTo>
                    <a:pt x="597202" y="692002"/>
                  </a:lnTo>
                  <a:lnTo>
                    <a:pt x="632476" y="664179"/>
                  </a:lnTo>
                  <a:lnTo>
                    <a:pt x="664201" y="632451"/>
                  </a:lnTo>
                  <a:lnTo>
                    <a:pt x="692023" y="597176"/>
                  </a:lnTo>
                  <a:lnTo>
                    <a:pt x="715584" y="558709"/>
                  </a:lnTo>
                  <a:lnTo>
                    <a:pt x="734529" y="517406"/>
                  </a:lnTo>
                  <a:lnTo>
                    <a:pt x="748502" y="473624"/>
                  </a:lnTo>
                  <a:lnTo>
                    <a:pt x="757146" y="427719"/>
                  </a:lnTo>
                  <a:lnTo>
                    <a:pt x="760107" y="380047"/>
                  </a:lnTo>
                  <a:lnTo>
                    <a:pt x="757146" y="332377"/>
                  </a:lnTo>
                  <a:lnTo>
                    <a:pt x="748502" y="286474"/>
                  </a:lnTo>
                  <a:lnTo>
                    <a:pt x="734529" y="242693"/>
                  </a:lnTo>
                  <a:lnTo>
                    <a:pt x="715584" y="201391"/>
                  </a:lnTo>
                  <a:lnTo>
                    <a:pt x="692023" y="162924"/>
                  </a:lnTo>
                  <a:lnTo>
                    <a:pt x="664201" y="127648"/>
                  </a:lnTo>
                  <a:lnTo>
                    <a:pt x="632476" y="95920"/>
                  </a:lnTo>
                  <a:lnTo>
                    <a:pt x="597202" y="68095"/>
                  </a:lnTo>
                  <a:lnTo>
                    <a:pt x="558737" y="44531"/>
                  </a:lnTo>
                  <a:lnTo>
                    <a:pt x="517435" y="25583"/>
                  </a:lnTo>
                  <a:lnTo>
                    <a:pt x="473653" y="11607"/>
                  </a:lnTo>
                  <a:lnTo>
                    <a:pt x="427747" y="2961"/>
                  </a:lnTo>
                  <a:lnTo>
                    <a:pt x="380072" y="0"/>
                  </a:lnTo>
                  <a:close/>
                </a:path>
              </a:pathLst>
            </a:custGeom>
            <a:solidFill>
              <a:srgbClr val="009BA7"/>
            </a:solidFill>
          </p:spPr>
          <p:txBody>
            <a:bodyPr wrap="square" lIns="0" tIns="0" rIns="0" bIns="0" rtlCol="0"/>
            <a:lstStyle/>
            <a:p>
              <a:endParaRPr/>
            </a:p>
          </p:txBody>
        </p:sp>
        <p:sp>
          <p:nvSpPr>
            <p:cNvPr id="12" name="object 15">
              <a:extLst>
                <a:ext uri="{FF2B5EF4-FFF2-40B4-BE49-F238E27FC236}">
                  <a16:creationId xmlns:a16="http://schemas.microsoft.com/office/drawing/2014/main" id="{BC8E2263-51B6-F949-BBAA-587BF77951B2}"/>
                </a:ext>
              </a:extLst>
            </p:cNvPr>
            <p:cNvSpPr/>
            <p:nvPr/>
          </p:nvSpPr>
          <p:spPr>
            <a:xfrm>
              <a:off x="7497999" y="6089264"/>
              <a:ext cx="760095" cy="760730"/>
            </a:xfrm>
            <a:custGeom>
              <a:avLst/>
              <a:gdLst/>
              <a:ahLst/>
              <a:cxnLst/>
              <a:rect l="l" t="t" r="r" b="b"/>
              <a:pathLst>
                <a:path w="760095" h="760729">
                  <a:moveTo>
                    <a:pt x="380060" y="0"/>
                  </a:moveTo>
                  <a:lnTo>
                    <a:pt x="332385" y="2960"/>
                  </a:lnTo>
                  <a:lnTo>
                    <a:pt x="286478" y="11606"/>
                  </a:lnTo>
                  <a:lnTo>
                    <a:pt x="242694" y="25580"/>
                  </a:lnTo>
                  <a:lnTo>
                    <a:pt x="201390" y="44526"/>
                  </a:lnTo>
                  <a:lnTo>
                    <a:pt x="162921" y="68089"/>
                  </a:lnTo>
                  <a:lnTo>
                    <a:pt x="127645" y="95912"/>
                  </a:lnTo>
                  <a:lnTo>
                    <a:pt x="95917" y="127640"/>
                  </a:lnTo>
                  <a:lnTo>
                    <a:pt x="68092" y="162916"/>
                  </a:lnTo>
                  <a:lnTo>
                    <a:pt x="44529" y="201384"/>
                  </a:lnTo>
                  <a:lnTo>
                    <a:pt x="25581" y="242689"/>
                  </a:lnTo>
                  <a:lnTo>
                    <a:pt x="11607" y="286473"/>
                  </a:lnTo>
                  <a:lnTo>
                    <a:pt x="2961" y="332382"/>
                  </a:lnTo>
                  <a:lnTo>
                    <a:pt x="0" y="380060"/>
                  </a:lnTo>
                  <a:lnTo>
                    <a:pt x="2961" y="427732"/>
                  </a:lnTo>
                  <a:lnTo>
                    <a:pt x="11607" y="473638"/>
                  </a:lnTo>
                  <a:lnTo>
                    <a:pt x="25581" y="517420"/>
                  </a:lnTo>
                  <a:lnTo>
                    <a:pt x="44529" y="558724"/>
                  </a:lnTo>
                  <a:lnTo>
                    <a:pt x="68092" y="597193"/>
                  </a:lnTo>
                  <a:lnTo>
                    <a:pt x="95917" y="632469"/>
                  </a:lnTo>
                  <a:lnTo>
                    <a:pt x="127645" y="664198"/>
                  </a:lnTo>
                  <a:lnTo>
                    <a:pt x="162921" y="692023"/>
                  </a:lnTo>
                  <a:lnTo>
                    <a:pt x="201390" y="715588"/>
                  </a:lnTo>
                  <a:lnTo>
                    <a:pt x="242694" y="734536"/>
                  </a:lnTo>
                  <a:lnTo>
                    <a:pt x="286478" y="748512"/>
                  </a:lnTo>
                  <a:lnTo>
                    <a:pt x="332385" y="757159"/>
                  </a:lnTo>
                  <a:lnTo>
                    <a:pt x="380060" y="760120"/>
                  </a:lnTo>
                  <a:lnTo>
                    <a:pt x="427729" y="757159"/>
                  </a:lnTo>
                  <a:lnTo>
                    <a:pt x="473632" y="748512"/>
                  </a:lnTo>
                  <a:lnTo>
                    <a:pt x="517412" y="734536"/>
                  </a:lnTo>
                  <a:lnTo>
                    <a:pt x="558713" y="715588"/>
                  </a:lnTo>
                  <a:lnTo>
                    <a:pt x="597179" y="692023"/>
                  </a:lnTo>
                  <a:lnTo>
                    <a:pt x="632453" y="664198"/>
                  </a:lnTo>
                  <a:lnTo>
                    <a:pt x="664180" y="632469"/>
                  </a:lnTo>
                  <a:lnTo>
                    <a:pt x="692003" y="597193"/>
                  </a:lnTo>
                  <a:lnTo>
                    <a:pt x="715566" y="558724"/>
                  </a:lnTo>
                  <a:lnTo>
                    <a:pt x="734513" y="517420"/>
                  </a:lnTo>
                  <a:lnTo>
                    <a:pt x="748487" y="473638"/>
                  </a:lnTo>
                  <a:lnTo>
                    <a:pt x="757133" y="427732"/>
                  </a:lnTo>
                  <a:lnTo>
                    <a:pt x="760095" y="380060"/>
                  </a:lnTo>
                  <a:lnTo>
                    <a:pt x="757133" y="332382"/>
                  </a:lnTo>
                  <a:lnTo>
                    <a:pt x="748487" y="286473"/>
                  </a:lnTo>
                  <a:lnTo>
                    <a:pt x="734513" y="242689"/>
                  </a:lnTo>
                  <a:lnTo>
                    <a:pt x="715566" y="201384"/>
                  </a:lnTo>
                  <a:lnTo>
                    <a:pt x="692003" y="162916"/>
                  </a:lnTo>
                  <a:lnTo>
                    <a:pt x="664180" y="127640"/>
                  </a:lnTo>
                  <a:lnTo>
                    <a:pt x="632453" y="95912"/>
                  </a:lnTo>
                  <a:lnTo>
                    <a:pt x="597179" y="68089"/>
                  </a:lnTo>
                  <a:lnTo>
                    <a:pt x="558713" y="44526"/>
                  </a:lnTo>
                  <a:lnTo>
                    <a:pt x="517412" y="25580"/>
                  </a:lnTo>
                  <a:lnTo>
                    <a:pt x="473632" y="11606"/>
                  </a:lnTo>
                  <a:lnTo>
                    <a:pt x="427729" y="2960"/>
                  </a:lnTo>
                  <a:lnTo>
                    <a:pt x="380060" y="0"/>
                  </a:lnTo>
                  <a:close/>
                </a:path>
              </a:pathLst>
            </a:custGeom>
            <a:solidFill>
              <a:srgbClr val="EA560D"/>
            </a:solidFill>
          </p:spPr>
          <p:txBody>
            <a:bodyPr wrap="square" lIns="0" tIns="0" rIns="0" bIns="0" rtlCol="0"/>
            <a:lstStyle/>
            <a:p>
              <a:endParaRPr/>
            </a:p>
          </p:txBody>
        </p:sp>
        <p:sp>
          <p:nvSpPr>
            <p:cNvPr id="13" name="object 16">
              <a:extLst>
                <a:ext uri="{FF2B5EF4-FFF2-40B4-BE49-F238E27FC236}">
                  <a16:creationId xmlns:a16="http://schemas.microsoft.com/office/drawing/2014/main" id="{3FD8747F-8636-C746-89EA-84B393B8FF4C}"/>
                </a:ext>
              </a:extLst>
            </p:cNvPr>
            <p:cNvSpPr/>
            <p:nvPr/>
          </p:nvSpPr>
          <p:spPr>
            <a:xfrm>
              <a:off x="7527429" y="6115287"/>
              <a:ext cx="745490" cy="745490"/>
            </a:xfrm>
            <a:custGeom>
              <a:avLst/>
              <a:gdLst/>
              <a:ahLst/>
              <a:cxnLst/>
              <a:rect l="l" t="t" r="r" b="b"/>
              <a:pathLst>
                <a:path w="745490" h="745490">
                  <a:moveTo>
                    <a:pt x="372630" y="0"/>
                  </a:moveTo>
                  <a:lnTo>
                    <a:pt x="325887" y="2903"/>
                  </a:lnTo>
                  <a:lnTo>
                    <a:pt x="280877" y="11380"/>
                  </a:lnTo>
                  <a:lnTo>
                    <a:pt x="237949" y="25081"/>
                  </a:lnTo>
                  <a:lnTo>
                    <a:pt x="197452" y="43658"/>
                  </a:lnTo>
                  <a:lnTo>
                    <a:pt x="159736" y="66762"/>
                  </a:lnTo>
                  <a:lnTo>
                    <a:pt x="125149" y="94042"/>
                  </a:lnTo>
                  <a:lnTo>
                    <a:pt x="94041" y="125151"/>
                  </a:lnTo>
                  <a:lnTo>
                    <a:pt x="66761" y="159739"/>
                  </a:lnTo>
                  <a:lnTo>
                    <a:pt x="43658" y="197457"/>
                  </a:lnTo>
                  <a:lnTo>
                    <a:pt x="25081" y="237955"/>
                  </a:lnTo>
                  <a:lnTo>
                    <a:pt x="11380" y="280885"/>
                  </a:lnTo>
                  <a:lnTo>
                    <a:pt x="2903" y="325897"/>
                  </a:lnTo>
                  <a:lnTo>
                    <a:pt x="0" y="372643"/>
                  </a:lnTo>
                  <a:lnTo>
                    <a:pt x="2903" y="419383"/>
                  </a:lnTo>
                  <a:lnTo>
                    <a:pt x="11380" y="464392"/>
                  </a:lnTo>
                  <a:lnTo>
                    <a:pt x="25081" y="507319"/>
                  </a:lnTo>
                  <a:lnTo>
                    <a:pt x="43658" y="547815"/>
                  </a:lnTo>
                  <a:lnTo>
                    <a:pt x="66761" y="585532"/>
                  </a:lnTo>
                  <a:lnTo>
                    <a:pt x="94041" y="620119"/>
                  </a:lnTo>
                  <a:lnTo>
                    <a:pt x="125149" y="651228"/>
                  </a:lnTo>
                  <a:lnTo>
                    <a:pt x="159736" y="678509"/>
                  </a:lnTo>
                  <a:lnTo>
                    <a:pt x="197452" y="701613"/>
                  </a:lnTo>
                  <a:lnTo>
                    <a:pt x="237949" y="720190"/>
                  </a:lnTo>
                  <a:lnTo>
                    <a:pt x="280877" y="733893"/>
                  </a:lnTo>
                  <a:lnTo>
                    <a:pt x="325887" y="742370"/>
                  </a:lnTo>
                  <a:lnTo>
                    <a:pt x="372630" y="745274"/>
                  </a:lnTo>
                  <a:lnTo>
                    <a:pt x="419371" y="742370"/>
                  </a:lnTo>
                  <a:lnTo>
                    <a:pt x="464380" y="733893"/>
                  </a:lnTo>
                  <a:lnTo>
                    <a:pt x="507308" y="720190"/>
                  </a:lnTo>
                  <a:lnTo>
                    <a:pt x="547805" y="701613"/>
                  </a:lnTo>
                  <a:lnTo>
                    <a:pt x="585523" y="678509"/>
                  </a:lnTo>
                  <a:lnTo>
                    <a:pt x="620112" y="651228"/>
                  </a:lnTo>
                  <a:lnTo>
                    <a:pt x="651222" y="620119"/>
                  </a:lnTo>
                  <a:lnTo>
                    <a:pt x="678504" y="585532"/>
                  </a:lnTo>
                  <a:lnTo>
                    <a:pt x="701610" y="547815"/>
                  </a:lnTo>
                  <a:lnTo>
                    <a:pt x="720189" y="507319"/>
                  </a:lnTo>
                  <a:lnTo>
                    <a:pt x="733892" y="464392"/>
                  </a:lnTo>
                  <a:lnTo>
                    <a:pt x="742370" y="419383"/>
                  </a:lnTo>
                  <a:lnTo>
                    <a:pt x="745274" y="372643"/>
                  </a:lnTo>
                  <a:lnTo>
                    <a:pt x="742370" y="325897"/>
                  </a:lnTo>
                  <a:lnTo>
                    <a:pt x="733892" y="280885"/>
                  </a:lnTo>
                  <a:lnTo>
                    <a:pt x="720189" y="237955"/>
                  </a:lnTo>
                  <a:lnTo>
                    <a:pt x="701610" y="197457"/>
                  </a:lnTo>
                  <a:lnTo>
                    <a:pt x="678504" y="159739"/>
                  </a:lnTo>
                  <a:lnTo>
                    <a:pt x="651222" y="125151"/>
                  </a:lnTo>
                  <a:lnTo>
                    <a:pt x="620112" y="94042"/>
                  </a:lnTo>
                  <a:lnTo>
                    <a:pt x="585523" y="66762"/>
                  </a:lnTo>
                  <a:lnTo>
                    <a:pt x="547805" y="43658"/>
                  </a:lnTo>
                  <a:lnTo>
                    <a:pt x="507308" y="25081"/>
                  </a:lnTo>
                  <a:lnTo>
                    <a:pt x="464380" y="11380"/>
                  </a:lnTo>
                  <a:lnTo>
                    <a:pt x="419371" y="2903"/>
                  </a:lnTo>
                  <a:lnTo>
                    <a:pt x="372630" y="0"/>
                  </a:lnTo>
                  <a:close/>
                </a:path>
              </a:pathLst>
            </a:custGeom>
            <a:solidFill>
              <a:srgbClr val="FFFFFF"/>
            </a:solidFill>
          </p:spPr>
          <p:txBody>
            <a:bodyPr wrap="square" lIns="0" tIns="0" rIns="0" bIns="0" rtlCol="0"/>
            <a:lstStyle/>
            <a:p>
              <a:endParaRPr/>
            </a:p>
          </p:txBody>
        </p:sp>
        <p:sp>
          <p:nvSpPr>
            <p:cNvPr id="14" name="object 17">
              <a:extLst>
                <a:ext uri="{FF2B5EF4-FFF2-40B4-BE49-F238E27FC236}">
                  <a16:creationId xmlns:a16="http://schemas.microsoft.com/office/drawing/2014/main" id="{6AE738C3-3A54-D543-B264-6AF1C5E3F4C7}"/>
                </a:ext>
              </a:extLst>
            </p:cNvPr>
            <p:cNvSpPr/>
            <p:nvPr/>
          </p:nvSpPr>
          <p:spPr>
            <a:xfrm>
              <a:off x="7607461" y="6326393"/>
              <a:ext cx="392430" cy="264795"/>
            </a:xfrm>
            <a:custGeom>
              <a:avLst/>
              <a:gdLst/>
              <a:ahLst/>
              <a:cxnLst/>
              <a:rect l="l" t="t" r="r" b="b"/>
              <a:pathLst>
                <a:path w="392429" h="264795">
                  <a:moveTo>
                    <a:pt x="24511" y="0"/>
                  </a:moveTo>
                  <a:lnTo>
                    <a:pt x="14969" y="1926"/>
                  </a:lnTo>
                  <a:lnTo>
                    <a:pt x="7178" y="7178"/>
                  </a:lnTo>
                  <a:lnTo>
                    <a:pt x="1926" y="14969"/>
                  </a:lnTo>
                  <a:lnTo>
                    <a:pt x="0" y="24510"/>
                  </a:lnTo>
                  <a:lnTo>
                    <a:pt x="0" y="157137"/>
                  </a:lnTo>
                  <a:lnTo>
                    <a:pt x="8460" y="198935"/>
                  </a:lnTo>
                  <a:lnTo>
                    <a:pt x="31519" y="233103"/>
                  </a:lnTo>
                  <a:lnTo>
                    <a:pt x="65692" y="256158"/>
                  </a:lnTo>
                  <a:lnTo>
                    <a:pt x="107492" y="264617"/>
                  </a:lnTo>
                  <a:lnTo>
                    <a:pt x="140436" y="259455"/>
                  </a:lnTo>
                  <a:lnTo>
                    <a:pt x="169264" y="245051"/>
                  </a:lnTo>
                  <a:lnTo>
                    <a:pt x="192355" y="223024"/>
                  </a:lnTo>
                  <a:lnTo>
                    <a:pt x="196518" y="215607"/>
                  </a:lnTo>
                  <a:lnTo>
                    <a:pt x="107492" y="215607"/>
                  </a:lnTo>
                  <a:lnTo>
                    <a:pt x="84758" y="211004"/>
                  </a:lnTo>
                  <a:lnTo>
                    <a:pt x="66170" y="198459"/>
                  </a:lnTo>
                  <a:lnTo>
                    <a:pt x="53625" y="179871"/>
                  </a:lnTo>
                  <a:lnTo>
                    <a:pt x="49027" y="157111"/>
                  </a:lnTo>
                  <a:lnTo>
                    <a:pt x="53625" y="134402"/>
                  </a:lnTo>
                  <a:lnTo>
                    <a:pt x="66170" y="115814"/>
                  </a:lnTo>
                  <a:lnTo>
                    <a:pt x="84758" y="103269"/>
                  </a:lnTo>
                  <a:lnTo>
                    <a:pt x="107492" y="98666"/>
                  </a:lnTo>
                  <a:lnTo>
                    <a:pt x="196520" y="98666"/>
                  </a:lnTo>
                  <a:lnTo>
                    <a:pt x="192344" y="91231"/>
                  </a:lnTo>
                  <a:lnTo>
                    <a:pt x="169257" y="69211"/>
                  </a:lnTo>
                  <a:lnTo>
                    <a:pt x="164791" y="66979"/>
                  </a:lnTo>
                  <a:lnTo>
                    <a:pt x="49022" y="66979"/>
                  </a:lnTo>
                  <a:lnTo>
                    <a:pt x="49022" y="24510"/>
                  </a:lnTo>
                  <a:lnTo>
                    <a:pt x="47095" y="14969"/>
                  </a:lnTo>
                  <a:lnTo>
                    <a:pt x="41843" y="7178"/>
                  </a:lnTo>
                  <a:lnTo>
                    <a:pt x="34052" y="1926"/>
                  </a:lnTo>
                  <a:lnTo>
                    <a:pt x="24511" y="0"/>
                  </a:lnTo>
                  <a:close/>
                </a:path>
                <a:path w="392429" h="264795">
                  <a:moveTo>
                    <a:pt x="264540" y="194995"/>
                  </a:moveTo>
                  <a:lnTo>
                    <a:pt x="208089" y="194995"/>
                  </a:lnTo>
                  <a:lnTo>
                    <a:pt x="212635" y="205398"/>
                  </a:lnTo>
                  <a:lnTo>
                    <a:pt x="249599" y="246936"/>
                  </a:lnTo>
                  <a:lnTo>
                    <a:pt x="288229" y="262652"/>
                  </a:lnTo>
                  <a:lnTo>
                    <a:pt x="308775" y="264617"/>
                  </a:lnTo>
                  <a:lnTo>
                    <a:pt x="329334" y="262652"/>
                  </a:lnTo>
                  <a:lnTo>
                    <a:pt x="368001" y="246931"/>
                  </a:lnTo>
                  <a:lnTo>
                    <a:pt x="392033" y="215831"/>
                  </a:lnTo>
                  <a:lnTo>
                    <a:pt x="391985" y="215585"/>
                  </a:lnTo>
                  <a:lnTo>
                    <a:pt x="308787" y="215585"/>
                  </a:lnTo>
                  <a:lnTo>
                    <a:pt x="286760" y="211311"/>
                  </a:lnTo>
                  <a:lnTo>
                    <a:pt x="267387" y="198459"/>
                  </a:lnTo>
                  <a:lnTo>
                    <a:pt x="264540" y="194995"/>
                  </a:lnTo>
                  <a:close/>
                </a:path>
                <a:path w="392429" h="264795">
                  <a:moveTo>
                    <a:pt x="196520" y="98666"/>
                  </a:moveTo>
                  <a:lnTo>
                    <a:pt x="107492" y="98666"/>
                  </a:lnTo>
                  <a:lnTo>
                    <a:pt x="130232" y="103269"/>
                  </a:lnTo>
                  <a:lnTo>
                    <a:pt x="148820" y="115814"/>
                  </a:lnTo>
                  <a:lnTo>
                    <a:pt x="161362" y="134402"/>
                  </a:lnTo>
                  <a:lnTo>
                    <a:pt x="165963" y="157137"/>
                  </a:lnTo>
                  <a:lnTo>
                    <a:pt x="161362" y="179871"/>
                  </a:lnTo>
                  <a:lnTo>
                    <a:pt x="148820" y="198459"/>
                  </a:lnTo>
                  <a:lnTo>
                    <a:pt x="130232" y="211004"/>
                  </a:lnTo>
                  <a:lnTo>
                    <a:pt x="107492" y="215607"/>
                  </a:lnTo>
                  <a:lnTo>
                    <a:pt x="196518" y="215607"/>
                  </a:lnTo>
                  <a:lnTo>
                    <a:pt x="208089" y="194995"/>
                  </a:lnTo>
                  <a:lnTo>
                    <a:pt x="264540" y="194995"/>
                  </a:lnTo>
                  <a:lnTo>
                    <a:pt x="260072" y="189560"/>
                  </a:lnTo>
                  <a:lnTo>
                    <a:pt x="254701" y="179519"/>
                  </a:lnTo>
                  <a:lnTo>
                    <a:pt x="251402" y="168618"/>
                  </a:lnTo>
                  <a:lnTo>
                    <a:pt x="250278" y="157111"/>
                  </a:lnTo>
                  <a:lnTo>
                    <a:pt x="251402" y="145612"/>
                  </a:lnTo>
                  <a:lnTo>
                    <a:pt x="254701" y="134715"/>
                  </a:lnTo>
                  <a:lnTo>
                    <a:pt x="260072" y="124675"/>
                  </a:lnTo>
                  <a:lnTo>
                    <a:pt x="264540" y="119240"/>
                  </a:lnTo>
                  <a:lnTo>
                    <a:pt x="208076" y="119240"/>
                  </a:lnTo>
                  <a:lnTo>
                    <a:pt x="196520" y="98666"/>
                  </a:lnTo>
                  <a:close/>
                </a:path>
                <a:path w="392429" h="264795">
                  <a:moveTo>
                    <a:pt x="367507" y="191306"/>
                  </a:moveTo>
                  <a:lnTo>
                    <a:pt x="358277" y="193101"/>
                  </a:lnTo>
                  <a:lnTo>
                    <a:pt x="330815" y="211311"/>
                  </a:lnTo>
                  <a:lnTo>
                    <a:pt x="308787" y="215585"/>
                  </a:lnTo>
                  <a:lnTo>
                    <a:pt x="391985" y="215585"/>
                  </a:lnTo>
                  <a:lnTo>
                    <a:pt x="390240" y="206601"/>
                  </a:lnTo>
                  <a:lnTo>
                    <a:pt x="384860" y="198488"/>
                  </a:lnTo>
                  <a:lnTo>
                    <a:pt x="376740" y="193101"/>
                  </a:lnTo>
                  <a:lnTo>
                    <a:pt x="367507" y="191306"/>
                  </a:lnTo>
                  <a:close/>
                </a:path>
                <a:path w="392429" h="264795">
                  <a:moveTo>
                    <a:pt x="391985" y="98647"/>
                  </a:moveTo>
                  <a:lnTo>
                    <a:pt x="308787" y="98647"/>
                  </a:lnTo>
                  <a:lnTo>
                    <a:pt x="330815" y="102924"/>
                  </a:lnTo>
                  <a:lnTo>
                    <a:pt x="358277" y="121141"/>
                  </a:lnTo>
                  <a:lnTo>
                    <a:pt x="367507" y="122935"/>
                  </a:lnTo>
                  <a:lnTo>
                    <a:pt x="376740" y="121139"/>
                  </a:lnTo>
                  <a:lnTo>
                    <a:pt x="384860" y="115747"/>
                  </a:lnTo>
                  <a:lnTo>
                    <a:pt x="390240" y="107629"/>
                  </a:lnTo>
                  <a:lnTo>
                    <a:pt x="391985" y="98647"/>
                  </a:lnTo>
                  <a:close/>
                </a:path>
                <a:path w="392429" h="264795">
                  <a:moveTo>
                    <a:pt x="308784" y="49612"/>
                  </a:moveTo>
                  <a:lnTo>
                    <a:pt x="268289" y="57475"/>
                  </a:lnTo>
                  <a:lnTo>
                    <a:pt x="232727" y="81064"/>
                  </a:lnTo>
                  <a:lnTo>
                    <a:pt x="208076" y="119240"/>
                  </a:lnTo>
                  <a:lnTo>
                    <a:pt x="264540" y="119240"/>
                  </a:lnTo>
                  <a:lnTo>
                    <a:pt x="267411" y="115747"/>
                  </a:lnTo>
                  <a:lnTo>
                    <a:pt x="286760" y="102923"/>
                  </a:lnTo>
                  <a:lnTo>
                    <a:pt x="308787" y="98647"/>
                  </a:lnTo>
                  <a:lnTo>
                    <a:pt x="391985" y="98647"/>
                  </a:lnTo>
                  <a:lnTo>
                    <a:pt x="392033" y="98401"/>
                  </a:lnTo>
                  <a:lnTo>
                    <a:pt x="390240" y="89174"/>
                  </a:lnTo>
                  <a:lnTo>
                    <a:pt x="384860" y="81064"/>
                  </a:lnTo>
                  <a:lnTo>
                    <a:pt x="349284" y="57475"/>
                  </a:lnTo>
                  <a:lnTo>
                    <a:pt x="308784" y="49612"/>
                  </a:lnTo>
                  <a:close/>
                </a:path>
                <a:path w="392429" h="264795">
                  <a:moveTo>
                    <a:pt x="107492" y="49644"/>
                  </a:moveTo>
                  <a:lnTo>
                    <a:pt x="91638" y="50813"/>
                  </a:lnTo>
                  <a:lnTo>
                    <a:pt x="76495" y="54206"/>
                  </a:lnTo>
                  <a:lnTo>
                    <a:pt x="62233" y="59652"/>
                  </a:lnTo>
                  <a:lnTo>
                    <a:pt x="49022" y="66979"/>
                  </a:lnTo>
                  <a:lnTo>
                    <a:pt x="164791" y="66979"/>
                  </a:lnTo>
                  <a:lnTo>
                    <a:pt x="140434" y="54807"/>
                  </a:lnTo>
                  <a:lnTo>
                    <a:pt x="107492" y="49644"/>
                  </a:lnTo>
                  <a:close/>
                </a:path>
              </a:pathLst>
            </a:custGeom>
            <a:solidFill>
              <a:srgbClr val="000000"/>
            </a:solidFill>
          </p:spPr>
          <p:txBody>
            <a:bodyPr wrap="square" lIns="0" tIns="0" rIns="0" bIns="0" rtlCol="0"/>
            <a:lstStyle/>
            <a:p>
              <a:endParaRPr/>
            </a:p>
          </p:txBody>
        </p:sp>
        <p:sp>
          <p:nvSpPr>
            <p:cNvPr id="15" name="object 18">
              <a:extLst>
                <a:ext uri="{FF2B5EF4-FFF2-40B4-BE49-F238E27FC236}">
                  <a16:creationId xmlns:a16="http://schemas.microsoft.com/office/drawing/2014/main" id="{58330E28-889E-0C47-808F-1EA7872F9DD6}"/>
                </a:ext>
              </a:extLst>
            </p:cNvPr>
            <p:cNvSpPr/>
            <p:nvPr/>
          </p:nvSpPr>
          <p:spPr>
            <a:xfrm>
              <a:off x="7998246" y="6376038"/>
              <a:ext cx="214972" cy="215010"/>
            </a:xfrm>
            <a:prstGeom prst="rect">
              <a:avLst/>
            </a:prstGeom>
            <a:blipFill>
              <a:blip r:embed="rId2" cstate="print"/>
              <a:stretch>
                <a:fillRect/>
              </a:stretch>
            </a:blipFill>
          </p:spPr>
          <p:txBody>
            <a:bodyPr wrap="square" lIns="0" tIns="0" rIns="0" bIns="0" rtlCol="0"/>
            <a:lstStyle/>
            <a:p>
              <a:endParaRPr/>
            </a:p>
          </p:txBody>
        </p:sp>
      </p:grpSp>
      <p:sp>
        <p:nvSpPr>
          <p:cNvPr id="17" name="TextBox 16">
            <a:extLst>
              <a:ext uri="{FF2B5EF4-FFF2-40B4-BE49-F238E27FC236}">
                <a16:creationId xmlns:a16="http://schemas.microsoft.com/office/drawing/2014/main" id="{F5576E37-1637-794D-9654-9C7CD306A793}"/>
              </a:ext>
            </a:extLst>
          </p:cNvPr>
          <p:cNvSpPr txBox="1"/>
          <p:nvPr/>
        </p:nvSpPr>
        <p:spPr>
          <a:xfrm>
            <a:off x="838200" y="1629981"/>
            <a:ext cx="6636026" cy="3785652"/>
          </a:xfrm>
          <a:prstGeom prst="rect">
            <a:avLst/>
          </a:prstGeom>
          <a:noFill/>
        </p:spPr>
        <p:txBody>
          <a:bodyPr wrap="square" rtlCol="0">
            <a:spAutoFit/>
          </a:bodyPr>
          <a:lstStyle/>
          <a:p>
            <a:r>
              <a:rPr lang="en-US" sz="2000" dirty="0"/>
              <a:t>I got experience to add to my CV…</a:t>
            </a:r>
          </a:p>
          <a:p>
            <a:endParaRPr lang="en-US" sz="2000" dirty="0"/>
          </a:p>
          <a:p>
            <a:r>
              <a:rPr lang="en-US" sz="2000" dirty="0"/>
              <a:t>Since I’ve left BCE a lot has happened – I have just finished my BA degree in an Interior Architectural / Design firm. I also draw hyper-realistic portraits on the side. </a:t>
            </a:r>
          </a:p>
          <a:p>
            <a:endParaRPr lang="en-US" sz="2000" dirty="0"/>
          </a:p>
          <a:p>
            <a:r>
              <a:rPr lang="en-US" sz="2000" dirty="0"/>
              <a:t>A lot of skills I’ve learnt studying Fashion at BCE really helped me when I was in university. The work experience that was offered to me like the London Fashion Week, Etta Bond video shoot, and Wesley Harriot Fashion Assistant helped me grow by taking me out of my comfort zone and gave me experience to add to my CV. It was the beginning of my creative career. </a:t>
            </a:r>
          </a:p>
        </p:txBody>
      </p:sp>
      <p:sp>
        <p:nvSpPr>
          <p:cNvPr id="16" name="object 3">
            <a:extLst>
              <a:ext uri="{FF2B5EF4-FFF2-40B4-BE49-F238E27FC236}">
                <a16:creationId xmlns:a16="http://schemas.microsoft.com/office/drawing/2014/main" id="{A6621DF5-F7EA-6548-881E-09F6654BB73F}"/>
              </a:ext>
            </a:extLst>
          </p:cNvPr>
          <p:cNvSpPr/>
          <p:nvPr/>
        </p:nvSpPr>
        <p:spPr>
          <a:xfrm>
            <a:off x="9521687" y="0"/>
            <a:ext cx="2670313" cy="524786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99063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7A6E-0D6C-414E-A8BE-86E9C045F647}"/>
              </a:ext>
            </a:extLst>
          </p:cNvPr>
          <p:cNvSpPr txBox="1">
            <a:spLocks/>
          </p:cNvSpPr>
          <p:nvPr/>
        </p:nvSpPr>
        <p:spPr>
          <a:xfrm>
            <a:off x="838200" y="967200"/>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spc="105" dirty="0" err="1">
                <a:cs typeface="Calibri"/>
              </a:rPr>
              <a:t>Tamuka</a:t>
            </a:r>
            <a:endParaRPr lang="en-GB" dirty="0">
              <a:cs typeface="Calibri"/>
            </a:endParaRPr>
          </a:p>
          <a:p>
            <a:endParaRPr lang="en-GB" dirty="0"/>
          </a:p>
        </p:txBody>
      </p:sp>
      <p:sp>
        <p:nvSpPr>
          <p:cNvPr id="3" name="Content Placeholder 2">
            <a:extLst>
              <a:ext uri="{FF2B5EF4-FFF2-40B4-BE49-F238E27FC236}">
                <a16:creationId xmlns:a16="http://schemas.microsoft.com/office/drawing/2014/main" id="{E2A3A83D-03C1-304E-A937-2979C8B38244}"/>
              </a:ext>
            </a:extLst>
          </p:cNvPr>
          <p:cNvSpPr txBox="1">
            <a:spLocks/>
          </p:cNvSpPr>
          <p:nvPr/>
        </p:nvSpPr>
        <p:spPr>
          <a:xfrm>
            <a:off x="838200" y="1825625"/>
            <a:ext cx="6914745"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780" marR="604520" indent="0">
              <a:lnSpc>
                <a:spcPct val="116700"/>
              </a:lnSpc>
              <a:buNone/>
            </a:pPr>
            <a:endParaRPr lang="en-GB" sz="2000" dirty="0">
              <a:latin typeface="Century Gothic"/>
              <a:cs typeface="Century Gothic"/>
            </a:endParaRPr>
          </a:p>
        </p:txBody>
      </p:sp>
      <p:grpSp>
        <p:nvGrpSpPr>
          <p:cNvPr id="6" name="object 9">
            <a:extLst>
              <a:ext uri="{FF2B5EF4-FFF2-40B4-BE49-F238E27FC236}">
                <a16:creationId xmlns:a16="http://schemas.microsoft.com/office/drawing/2014/main" id="{D9C5CA5A-F3E0-934F-A345-9B446596D845}"/>
              </a:ext>
            </a:extLst>
          </p:cNvPr>
          <p:cNvGrpSpPr/>
          <p:nvPr/>
        </p:nvGrpSpPr>
        <p:grpSpPr>
          <a:xfrm>
            <a:off x="7617300" y="62974"/>
            <a:ext cx="849630" cy="816610"/>
            <a:chOff x="7479323" y="6063862"/>
            <a:chExt cx="849630" cy="816610"/>
          </a:xfrm>
        </p:grpSpPr>
        <p:sp>
          <p:nvSpPr>
            <p:cNvPr id="7" name="object 10">
              <a:extLst>
                <a:ext uri="{FF2B5EF4-FFF2-40B4-BE49-F238E27FC236}">
                  <a16:creationId xmlns:a16="http://schemas.microsoft.com/office/drawing/2014/main" id="{E363A90A-2383-3D49-8072-1BF7F27B2161}"/>
                </a:ext>
              </a:extLst>
            </p:cNvPr>
            <p:cNvSpPr/>
            <p:nvPr/>
          </p:nvSpPr>
          <p:spPr>
            <a:xfrm>
              <a:off x="7559089" y="6077030"/>
              <a:ext cx="760095" cy="760730"/>
            </a:xfrm>
            <a:custGeom>
              <a:avLst/>
              <a:gdLst/>
              <a:ahLst/>
              <a:cxnLst/>
              <a:rect l="l" t="t" r="r" b="b"/>
              <a:pathLst>
                <a:path w="760095" h="760729">
                  <a:moveTo>
                    <a:pt x="380047" y="0"/>
                  </a:moveTo>
                  <a:lnTo>
                    <a:pt x="332372" y="2961"/>
                  </a:lnTo>
                  <a:lnTo>
                    <a:pt x="286466" y="11607"/>
                  </a:lnTo>
                  <a:lnTo>
                    <a:pt x="242683" y="25583"/>
                  </a:lnTo>
                  <a:lnTo>
                    <a:pt x="201380" y="44531"/>
                  </a:lnTo>
                  <a:lnTo>
                    <a:pt x="162913" y="68096"/>
                  </a:lnTo>
                  <a:lnTo>
                    <a:pt x="127638" y="95921"/>
                  </a:lnTo>
                  <a:lnTo>
                    <a:pt x="95911" y="127650"/>
                  </a:lnTo>
                  <a:lnTo>
                    <a:pt x="68088" y="162927"/>
                  </a:lnTo>
                  <a:lnTo>
                    <a:pt x="44526" y="201395"/>
                  </a:lnTo>
                  <a:lnTo>
                    <a:pt x="25580" y="242699"/>
                  </a:lnTo>
                  <a:lnTo>
                    <a:pt x="11606" y="286482"/>
                  </a:lnTo>
                  <a:lnTo>
                    <a:pt x="2960" y="332387"/>
                  </a:lnTo>
                  <a:lnTo>
                    <a:pt x="0" y="380060"/>
                  </a:lnTo>
                  <a:lnTo>
                    <a:pt x="2960" y="427734"/>
                  </a:lnTo>
                  <a:lnTo>
                    <a:pt x="11606" y="473642"/>
                  </a:lnTo>
                  <a:lnTo>
                    <a:pt x="25580" y="517426"/>
                  </a:lnTo>
                  <a:lnTo>
                    <a:pt x="44526" y="558730"/>
                  </a:lnTo>
                  <a:lnTo>
                    <a:pt x="68088" y="597198"/>
                  </a:lnTo>
                  <a:lnTo>
                    <a:pt x="95911" y="632474"/>
                  </a:lnTo>
                  <a:lnTo>
                    <a:pt x="127638" y="664203"/>
                  </a:lnTo>
                  <a:lnTo>
                    <a:pt x="162913" y="692027"/>
                  </a:lnTo>
                  <a:lnTo>
                    <a:pt x="201380" y="715591"/>
                  </a:lnTo>
                  <a:lnTo>
                    <a:pt x="242683" y="734538"/>
                  </a:lnTo>
                  <a:lnTo>
                    <a:pt x="286466" y="748513"/>
                  </a:lnTo>
                  <a:lnTo>
                    <a:pt x="332372" y="757159"/>
                  </a:lnTo>
                  <a:lnTo>
                    <a:pt x="380047" y="760120"/>
                  </a:lnTo>
                  <a:lnTo>
                    <a:pt x="427717" y="757159"/>
                  </a:lnTo>
                  <a:lnTo>
                    <a:pt x="473620" y="748513"/>
                  </a:lnTo>
                  <a:lnTo>
                    <a:pt x="517401" y="734538"/>
                  </a:lnTo>
                  <a:lnTo>
                    <a:pt x="558703" y="715591"/>
                  </a:lnTo>
                  <a:lnTo>
                    <a:pt x="597170" y="692027"/>
                  </a:lnTo>
                  <a:lnTo>
                    <a:pt x="632446" y="664203"/>
                  </a:lnTo>
                  <a:lnTo>
                    <a:pt x="664174" y="632474"/>
                  </a:lnTo>
                  <a:lnTo>
                    <a:pt x="691999" y="597198"/>
                  </a:lnTo>
                  <a:lnTo>
                    <a:pt x="715563" y="558730"/>
                  </a:lnTo>
                  <a:lnTo>
                    <a:pt x="734511" y="517426"/>
                  </a:lnTo>
                  <a:lnTo>
                    <a:pt x="748487" y="473642"/>
                  </a:lnTo>
                  <a:lnTo>
                    <a:pt x="757133" y="427734"/>
                  </a:lnTo>
                  <a:lnTo>
                    <a:pt x="760094" y="380060"/>
                  </a:lnTo>
                  <a:lnTo>
                    <a:pt x="757133" y="332387"/>
                  </a:lnTo>
                  <a:lnTo>
                    <a:pt x="748487" y="286482"/>
                  </a:lnTo>
                  <a:lnTo>
                    <a:pt x="734511" y="242699"/>
                  </a:lnTo>
                  <a:lnTo>
                    <a:pt x="715563" y="201395"/>
                  </a:lnTo>
                  <a:lnTo>
                    <a:pt x="691999" y="162927"/>
                  </a:lnTo>
                  <a:lnTo>
                    <a:pt x="664174" y="127650"/>
                  </a:lnTo>
                  <a:lnTo>
                    <a:pt x="632446" y="95921"/>
                  </a:lnTo>
                  <a:lnTo>
                    <a:pt x="597170" y="68096"/>
                  </a:lnTo>
                  <a:lnTo>
                    <a:pt x="558703" y="44531"/>
                  </a:lnTo>
                  <a:lnTo>
                    <a:pt x="517401" y="25583"/>
                  </a:lnTo>
                  <a:lnTo>
                    <a:pt x="473620" y="11607"/>
                  </a:lnTo>
                  <a:lnTo>
                    <a:pt x="427717" y="2961"/>
                  </a:lnTo>
                  <a:lnTo>
                    <a:pt x="380047" y="0"/>
                  </a:lnTo>
                  <a:close/>
                </a:path>
              </a:pathLst>
            </a:custGeom>
            <a:solidFill>
              <a:srgbClr val="009FE3"/>
            </a:solidFill>
          </p:spPr>
          <p:txBody>
            <a:bodyPr wrap="square" lIns="0" tIns="0" rIns="0" bIns="0" rtlCol="0"/>
            <a:lstStyle/>
            <a:p>
              <a:endParaRPr/>
            </a:p>
          </p:txBody>
        </p:sp>
        <p:sp>
          <p:nvSpPr>
            <p:cNvPr id="8" name="object 11">
              <a:extLst>
                <a:ext uri="{FF2B5EF4-FFF2-40B4-BE49-F238E27FC236}">
                  <a16:creationId xmlns:a16="http://schemas.microsoft.com/office/drawing/2014/main" id="{3B841D2C-5256-CC4B-A092-63273C1479BE}"/>
                </a:ext>
              </a:extLst>
            </p:cNvPr>
            <p:cNvSpPr/>
            <p:nvPr/>
          </p:nvSpPr>
          <p:spPr>
            <a:xfrm>
              <a:off x="7487780" y="6063862"/>
              <a:ext cx="760730" cy="760095"/>
            </a:xfrm>
            <a:custGeom>
              <a:avLst/>
              <a:gdLst/>
              <a:ahLst/>
              <a:cxnLst/>
              <a:rect l="l" t="t" r="r" b="b"/>
              <a:pathLst>
                <a:path w="760729" h="760095">
                  <a:moveTo>
                    <a:pt x="380060" y="0"/>
                  </a:moveTo>
                  <a:lnTo>
                    <a:pt x="332387" y="2961"/>
                  </a:lnTo>
                  <a:lnTo>
                    <a:pt x="286482" y="11607"/>
                  </a:lnTo>
                  <a:lnTo>
                    <a:pt x="242699" y="25581"/>
                  </a:lnTo>
                  <a:lnTo>
                    <a:pt x="201395" y="44528"/>
                  </a:lnTo>
                  <a:lnTo>
                    <a:pt x="162927" y="68092"/>
                  </a:lnTo>
                  <a:lnTo>
                    <a:pt x="127650" y="95915"/>
                  </a:lnTo>
                  <a:lnTo>
                    <a:pt x="95921" y="127643"/>
                  </a:lnTo>
                  <a:lnTo>
                    <a:pt x="68096" y="162918"/>
                  </a:lnTo>
                  <a:lnTo>
                    <a:pt x="44531" y="201385"/>
                  </a:lnTo>
                  <a:lnTo>
                    <a:pt x="25583" y="242688"/>
                  </a:lnTo>
                  <a:lnTo>
                    <a:pt x="11607" y="286470"/>
                  </a:lnTo>
                  <a:lnTo>
                    <a:pt x="2961" y="332375"/>
                  </a:lnTo>
                  <a:lnTo>
                    <a:pt x="0" y="380047"/>
                  </a:lnTo>
                  <a:lnTo>
                    <a:pt x="2961" y="427717"/>
                  </a:lnTo>
                  <a:lnTo>
                    <a:pt x="11607" y="473620"/>
                  </a:lnTo>
                  <a:lnTo>
                    <a:pt x="25583" y="517401"/>
                  </a:lnTo>
                  <a:lnTo>
                    <a:pt x="44531" y="558703"/>
                  </a:lnTo>
                  <a:lnTo>
                    <a:pt x="68096" y="597170"/>
                  </a:lnTo>
                  <a:lnTo>
                    <a:pt x="95921" y="632446"/>
                  </a:lnTo>
                  <a:lnTo>
                    <a:pt x="127650" y="664174"/>
                  </a:lnTo>
                  <a:lnTo>
                    <a:pt x="162927" y="691999"/>
                  </a:lnTo>
                  <a:lnTo>
                    <a:pt x="201395" y="715563"/>
                  </a:lnTo>
                  <a:lnTo>
                    <a:pt x="242699" y="734511"/>
                  </a:lnTo>
                  <a:lnTo>
                    <a:pt x="286482" y="748487"/>
                  </a:lnTo>
                  <a:lnTo>
                    <a:pt x="332387" y="757133"/>
                  </a:lnTo>
                  <a:lnTo>
                    <a:pt x="380060" y="760095"/>
                  </a:lnTo>
                  <a:lnTo>
                    <a:pt x="427729" y="757133"/>
                  </a:lnTo>
                  <a:lnTo>
                    <a:pt x="473633" y="748487"/>
                  </a:lnTo>
                  <a:lnTo>
                    <a:pt x="517413" y="734511"/>
                  </a:lnTo>
                  <a:lnTo>
                    <a:pt x="558716" y="715563"/>
                  </a:lnTo>
                  <a:lnTo>
                    <a:pt x="597183" y="691999"/>
                  </a:lnTo>
                  <a:lnTo>
                    <a:pt x="632459" y="664174"/>
                  </a:lnTo>
                  <a:lnTo>
                    <a:pt x="664187" y="632446"/>
                  </a:lnTo>
                  <a:lnTo>
                    <a:pt x="692011" y="597170"/>
                  </a:lnTo>
                  <a:lnTo>
                    <a:pt x="715576" y="558703"/>
                  </a:lnTo>
                  <a:lnTo>
                    <a:pt x="734524" y="517401"/>
                  </a:lnTo>
                  <a:lnTo>
                    <a:pt x="748499" y="473620"/>
                  </a:lnTo>
                  <a:lnTo>
                    <a:pt x="757146" y="427717"/>
                  </a:lnTo>
                  <a:lnTo>
                    <a:pt x="760107" y="380047"/>
                  </a:lnTo>
                  <a:lnTo>
                    <a:pt x="757146" y="332375"/>
                  </a:lnTo>
                  <a:lnTo>
                    <a:pt x="748499" y="286470"/>
                  </a:lnTo>
                  <a:lnTo>
                    <a:pt x="734524" y="242688"/>
                  </a:lnTo>
                  <a:lnTo>
                    <a:pt x="715576" y="201385"/>
                  </a:lnTo>
                  <a:lnTo>
                    <a:pt x="692011" y="162918"/>
                  </a:lnTo>
                  <a:lnTo>
                    <a:pt x="664187" y="127643"/>
                  </a:lnTo>
                  <a:lnTo>
                    <a:pt x="632459" y="95915"/>
                  </a:lnTo>
                  <a:lnTo>
                    <a:pt x="597183" y="68092"/>
                  </a:lnTo>
                  <a:lnTo>
                    <a:pt x="558716" y="44528"/>
                  </a:lnTo>
                  <a:lnTo>
                    <a:pt x="517413" y="25581"/>
                  </a:lnTo>
                  <a:lnTo>
                    <a:pt x="473633" y="11607"/>
                  </a:lnTo>
                  <a:lnTo>
                    <a:pt x="427729" y="2961"/>
                  </a:lnTo>
                  <a:lnTo>
                    <a:pt x="380060" y="0"/>
                  </a:lnTo>
                  <a:close/>
                </a:path>
              </a:pathLst>
            </a:custGeom>
            <a:solidFill>
              <a:srgbClr val="A90D77"/>
            </a:solidFill>
          </p:spPr>
          <p:txBody>
            <a:bodyPr wrap="square" lIns="0" tIns="0" rIns="0" bIns="0" rtlCol="0"/>
            <a:lstStyle/>
            <a:p>
              <a:endParaRPr/>
            </a:p>
          </p:txBody>
        </p:sp>
        <p:sp>
          <p:nvSpPr>
            <p:cNvPr id="9" name="object 12">
              <a:extLst>
                <a:ext uri="{FF2B5EF4-FFF2-40B4-BE49-F238E27FC236}">
                  <a16:creationId xmlns:a16="http://schemas.microsoft.com/office/drawing/2014/main" id="{3B41A9D6-0B3E-1049-81EE-F19A03BDBF77}"/>
                </a:ext>
              </a:extLst>
            </p:cNvPr>
            <p:cNvSpPr/>
            <p:nvPr/>
          </p:nvSpPr>
          <p:spPr>
            <a:xfrm>
              <a:off x="7568835" y="6120177"/>
              <a:ext cx="760095" cy="760095"/>
            </a:xfrm>
            <a:custGeom>
              <a:avLst/>
              <a:gdLst/>
              <a:ahLst/>
              <a:cxnLst/>
              <a:rect l="l" t="t" r="r" b="b"/>
              <a:pathLst>
                <a:path w="760095" h="760095">
                  <a:moveTo>
                    <a:pt x="380034" y="0"/>
                  </a:moveTo>
                  <a:lnTo>
                    <a:pt x="332360" y="2961"/>
                  </a:lnTo>
                  <a:lnTo>
                    <a:pt x="286454" y="11607"/>
                  </a:lnTo>
                  <a:lnTo>
                    <a:pt x="242672" y="25583"/>
                  </a:lnTo>
                  <a:lnTo>
                    <a:pt x="201370" y="44531"/>
                  </a:lnTo>
                  <a:lnTo>
                    <a:pt x="162904" y="68095"/>
                  </a:lnTo>
                  <a:lnTo>
                    <a:pt x="127631" y="95920"/>
                  </a:lnTo>
                  <a:lnTo>
                    <a:pt x="95905" y="127648"/>
                  </a:lnTo>
                  <a:lnTo>
                    <a:pt x="68084" y="162924"/>
                  </a:lnTo>
                  <a:lnTo>
                    <a:pt x="44523" y="201391"/>
                  </a:lnTo>
                  <a:lnTo>
                    <a:pt x="25578" y="242693"/>
                  </a:lnTo>
                  <a:lnTo>
                    <a:pt x="11605" y="286474"/>
                  </a:lnTo>
                  <a:lnTo>
                    <a:pt x="2960" y="332377"/>
                  </a:lnTo>
                  <a:lnTo>
                    <a:pt x="0" y="380047"/>
                  </a:lnTo>
                  <a:lnTo>
                    <a:pt x="2960" y="427719"/>
                  </a:lnTo>
                  <a:lnTo>
                    <a:pt x="11605" y="473624"/>
                  </a:lnTo>
                  <a:lnTo>
                    <a:pt x="25578" y="517406"/>
                  </a:lnTo>
                  <a:lnTo>
                    <a:pt x="44523" y="558709"/>
                  </a:lnTo>
                  <a:lnTo>
                    <a:pt x="68084" y="597176"/>
                  </a:lnTo>
                  <a:lnTo>
                    <a:pt x="95905" y="632451"/>
                  </a:lnTo>
                  <a:lnTo>
                    <a:pt x="127631" y="664179"/>
                  </a:lnTo>
                  <a:lnTo>
                    <a:pt x="162904" y="692002"/>
                  </a:lnTo>
                  <a:lnTo>
                    <a:pt x="201370" y="715566"/>
                  </a:lnTo>
                  <a:lnTo>
                    <a:pt x="242672" y="734513"/>
                  </a:lnTo>
                  <a:lnTo>
                    <a:pt x="286454" y="748487"/>
                  </a:lnTo>
                  <a:lnTo>
                    <a:pt x="332360" y="757133"/>
                  </a:lnTo>
                  <a:lnTo>
                    <a:pt x="380034" y="760095"/>
                  </a:lnTo>
                  <a:lnTo>
                    <a:pt x="427707" y="757133"/>
                  </a:lnTo>
                  <a:lnTo>
                    <a:pt x="473612" y="748487"/>
                  </a:lnTo>
                  <a:lnTo>
                    <a:pt x="517395" y="734513"/>
                  </a:lnTo>
                  <a:lnTo>
                    <a:pt x="558699" y="715566"/>
                  </a:lnTo>
                  <a:lnTo>
                    <a:pt x="597167" y="692002"/>
                  </a:lnTo>
                  <a:lnTo>
                    <a:pt x="632444" y="664179"/>
                  </a:lnTo>
                  <a:lnTo>
                    <a:pt x="664173" y="632451"/>
                  </a:lnTo>
                  <a:lnTo>
                    <a:pt x="691998" y="597176"/>
                  </a:lnTo>
                  <a:lnTo>
                    <a:pt x="715563" y="558709"/>
                  </a:lnTo>
                  <a:lnTo>
                    <a:pt x="734511" y="517406"/>
                  </a:lnTo>
                  <a:lnTo>
                    <a:pt x="748487" y="473624"/>
                  </a:lnTo>
                  <a:lnTo>
                    <a:pt x="757133" y="427719"/>
                  </a:lnTo>
                  <a:lnTo>
                    <a:pt x="760094" y="380047"/>
                  </a:lnTo>
                  <a:lnTo>
                    <a:pt x="757133" y="332377"/>
                  </a:lnTo>
                  <a:lnTo>
                    <a:pt x="748487" y="286474"/>
                  </a:lnTo>
                  <a:lnTo>
                    <a:pt x="734511" y="242693"/>
                  </a:lnTo>
                  <a:lnTo>
                    <a:pt x="715563" y="201391"/>
                  </a:lnTo>
                  <a:lnTo>
                    <a:pt x="691998" y="162924"/>
                  </a:lnTo>
                  <a:lnTo>
                    <a:pt x="664173" y="127648"/>
                  </a:lnTo>
                  <a:lnTo>
                    <a:pt x="632444" y="95920"/>
                  </a:lnTo>
                  <a:lnTo>
                    <a:pt x="597167" y="68095"/>
                  </a:lnTo>
                  <a:lnTo>
                    <a:pt x="558699" y="44531"/>
                  </a:lnTo>
                  <a:lnTo>
                    <a:pt x="517395" y="25583"/>
                  </a:lnTo>
                  <a:lnTo>
                    <a:pt x="473612" y="11607"/>
                  </a:lnTo>
                  <a:lnTo>
                    <a:pt x="427707" y="2961"/>
                  </a:lnTo>
                  <a:lnTo>
                    <a:pt x="380034" y="0"/>
                  </a:lnTo>
                  <a:close/>
                </a:path>
              </a:pathLst>
            </a:custGeom>
            <a:solidFill>
              <a:srgbClr val="D2007F"/>
            </a:solidFill>
          </p:spPr>
          <p:txBody>
            <a:bodyPr wrap="square" lIns="0" tIns="0" rIns="0" bIns="0" rtlCol="0"/>
            <a:lstStyle/>
            <a:p>
              <a:endParaRPr/>
            </a:p>
          </p:txBody>
        </p:sp>
        <p:sp>
          <p:nvSpPr>
            <p:cNvPr id="10" name="object 13">
              <a:extLst>
                <a:ext uri="{FF2B5EF4-FFF2-40B4-BE49-F238E27FC236}">
                  <a16:creationId xmlns:a16="http://schemas.microsoft.com/office/drawing/2014/main" id="{0D1211ED-88D2-564E-B3B4-98A9B0F7E46D}"/>
                </a:ext>
              </a:extLst>
            </p:cNvPr>
            <p:cNvSpPr/>
            <p:nvPr/>
          </p:nvSpPr>
          <p:spPr>
            <a:xfrm>
              <a:off x="7479323" y="6108188"/>
              <a:ext cx="760730" cy="760095"/>
            </a:xfrm>
            <a:custGeom>
              <a:avLst/>
              <a:gdLst/>
              <a:ahLst/>
              <a:cxnLst/>
              <a:rect l="l" t="t" r="r" b="b"/>
              <a:pathLst>
                <a:path w="760729" h="760095">
                  <a:moveTo>
                    <a:pt x="380060" y="0"/>
                  </a:moveTo>
                  <a:lnTo>
                    <a:pt x="332382" y="2961"/>
                  </a:lnTo>
                  <a:lnTo>
                    <a:pt x="286473" y="11607"/>
                  </a:lnTo>
                  <a:lnTo>
                    <a:pt x="242689" y="25581"/>
                  </a:lnTo>
                  <a:lnTo>
                    <a:pt x="201384" y="44528"/>
                  </a:lnTo>
                  <a:lnTo>
                    <a:pt x="162916" y="68092"/>
                  </a:lnTo>
                  <a:lnTo>
                    <a:pt x="127640" y="95915"/>
                  </a:lnTo>
                  <a:lnTo>
                    <a:pt x="95912" y="127643"/>
                  </a:lnTo>
                  <a:lnTo>
                    <a:pt x="68089" y="162918"/>
                  </a:lnTo>
                  <a:lnTo>
                    <a:pt x="44526" y="201385"/>
                  </a:lnTo>
                  <a:lnTo>
                    <a:pt x="25580" y="242688"/>
                  </a:lnTo>
                  <a:lnTo>
                    <a:pt x="11606" y="286470"/>
                  </a:lnTo>
                  <a:lnTo>
                    <a:pt x="2960" y="332375"/>
                  </a:lnTo>
                  <a:lnTo>
                    <a:pt x="0" y="380047"/>
                  </a:lnTo>
                  <a:lnTo>
                    <a:pt x="2960" y="427722"/>
                  </a:lnTo>
                  <a:lnTo>
                    <a:pt x="11606" y="473628"/>
                  </a:lnTo>
                  <a:lnTo>
                    <a:pt x="25580" y="517411"/>
                  </a:lnTo>
                  <a:lnTo>
                    <a:pt x="44526" y="558714"/>
                  </a:lnTo>
                  <a:lnTo>
                    <a:pt x="68089" y="597181"/>
                  </a:lnTo>
                  <a:lnTo>
                    <a:pt x="95912" y="632456"/>
                  </a:lnTo>
                  <a:lnTo>
                    <a:pt x="127640" y="664183"/>
                  </a:lnTo>
                  <a:lnTo>
                    <a:pt x="162916" y="692006"/>
                  </a:lnTo>
                  <a:lnTo>
                    <a:pt x="201384" y="715568"/>
                  </a:lnTo>
                  <a:lnTo>
                    <a:pt x="242689" y="734514"/>
                  </a:lnTo>
                  <a:lnTo>
                    <a:pt x="286473" y="748488"/>
                  </a:lnTo>
                  <a:lnTo>
                    <a:pt x="332382" y="757134"/>
                  </a:lnTo>
                  <a:lnTo>
                    <a:pt x="380060" y="760095"/>
                  </a:lnTo>
                  <a:lnTo>
                    <a:pt x="427729" y="757134"/>
                  </a:lnTo>
                  <a:lnTo>
                    <a:pt x="473633" y="748488"/>
                  </a:lnTo>
                  <a:lnTo>
                    <a:pt x="517413" y="734514"/>
                  </a:lnTo>
                  <a:lnTo>
                    <a:pt x="558716" y="715568"/>
                  </a:lnTo>
                  <a:lnTo>
                    <a:pt x="597183" y="692006"/>
                  </a:lnTo>
                  <a:lnTo>
                    <a:pt x="632459" y="664183"/>
                  </a:lnTo>
                  <a:lnTo>
                    <a:pt x="664187" y="632456"/>
                  </a:lnTo>
                  <a:lnTo>
                    <a:pt x="692011" y="597181"/>
                  </a:lnTo>
                  <a:lnTo>
                    <a:pt x="715576" y="558714"/>
                  </a:lnTo>
                  <a:lnTo>
                    <a:pt x="734524" y="517411"/>
                  </a:lnTo>
                  <a:lnTo>
                    <a:pt x="748499" y="473628"/>
                  </a:lnTo>
                  <a:lnTo>
                    <a:pt x="757146" y="427722"/>
                  </a:lnTo>
                  <a:lnTo>
                    <a:pt x="760107" y="380047"/>
                  </a:lnTo>
                  <a:lnTo>
                    <a:pt x="757146" y="332375"/>
                  </a:lnTo>
                  <a:lnTo>
                    <a:pt x="748499" y="286470"/>
                  </a:lnTo>
                  <a:lnTo>
                    <a:pt x="734524" y="242688"/>
                  </a:lnTo>
                  <a:lnTo>
                    <a:pt x="715576" y="201385"/>
                  </a:lnTo>
                  <a:lnTo>
                    <a:pt x="692011" y="162918"/>
                  </a:lnTo>
                  <a:lnTo>
                    <a:pt x="664187" y="127643"/>
                  </a:lnTo>
                  <a:lnTo>
                    <a:pt x="632459" y="95915"/>
                  </a:lnTo>
                  <a:lnTo>
                    <a:pt x="597183" y="68092"/>
                  </a:lnTo>
                  <a:lnTo>
                    <a:pt x="558716" y="44528"/>
                  </a:lnTo>
                  <a:lnTo>
                    <a:pt x="517413" y="25581"/>
                  </a:lnTo>
                  <a:lnTo>
                    <a:pt x="473633" y="11607"/>
                  </a:lnTo>
                  <a:lnTo>
                    <a:pt x="427729" y="2961"/>
                  </a:lnTo>
                  <a:lnTo>
                    <a:pt x="380060" y="0"/>
                  </a:lnTo>
                  <a:close/>
                </a:path>
              </a:pathLst>
            </a:custGeom>
            <a:solidFill>
              <a:srgbClr val="AFCA0B"/>
            </a:solidFill>
          </p:spPr>
          <p:txBody>
            <a:bodyPr wrap="square" lIns="0" tIns="0" rIns="0" bIns="0" rtlCol="0"/>
            <a:lstStyle/>
            <a:p>
              <a:endParaRPr/>
            </a:p>
          </p:txBody>
        </p:sp>
        <p:sp>
          <p:nvSpPr>
            <p:cNvPr id="11" name="object 14">
              <a:extLst>
                <a:ext uri="{FF2B5EF4-FFF2-40B4-BE49-F238E27FC236}">
                  <a16:creationId xmlns:a16="http://schemas.microsoft.com/office/drawing/2014/main" id="{3704EE72-F2CF-D846-BB3D-11B4ABE9E19C}"/>
                </a:ext>
              </a:extLst>
            </p:cNvPr>
            <p:cNvSpPr/>
            <p:nvPr/>
          </p:nvSpPr>
          <p:spPr>
            <a:xfrm>
              <a:off x="7541418" y="6120177"/>
              <a:ext cx="760730" cy="760095"/>
            </a:xfrm>
            <a:custGeom>
              <a:avLst/>
              <a:gdLst/>
              <a:ahLst/>
              <a:cxnLst/>
              <a:rect l="l" t="t" r="r" b="b"/>
              <a:pathLst>
                <a:path w="760729" h="760095">
                  <a:moveTo>
                    <a:pt x="380072" y="0"/>
                  </a:moveTo>
                  <a:lnTo>
                    <a:pt x="332397" y="2961"/>
                  </a:lnTo>
                  <a:lnTo>
                    <a:pt x="286489" y="11607"/>
                  </a:lnTo>
                  <a:lnTo>
                    <a:pt x="242705" y="25583"/>
                  </a:lnTo>
                  <a:lnTo>
                    <a:pt x="201399" y="44531"/>
                  </a:lnTo>
                  <a:lnTo>
                    <a:pt x="162930" y="68095"/>
                  </a:lnTo>
                  <a:lnTo>
                    <a:pt x="127652" y="95920"/>
                  </a:lnTo>
                  <a:lnTo>
                    <a:pt x="95922" y="127648"/>
                  </a:lnTo>
                  <a:lnTo>
                    <a:pt x="68097" y="162924"/>
                  </a:lnTo>
                  <a:lnTo>
                    <a:pt x="44532" y="201391"/>
                  </a:lnTo>
                  <a:lnTo>
                    <a:pt x="25583" y="242693"/>
                  </a:lnTo>
                  <a:lnTo>
                    <a:pt x="11607" y="286474"/>
                  </a:lnTo>
                  <a:lnTo>
                    <a:pt x="2961" y="332377"/>
                  </a:lnTo>
                  <a:lnTo>
                    <a:pt x="0" y="380047"/>
                  </a:lnTo>
                  <a:lnTo>
                    <a:pt x="2961" y="427719"/>
                  </a:lnTo>
                  <a:lnTo>
                    <a:pt x="11607" y="473624"/>
                  </a:lnTo>
                  <a:lnTo>
                    <a:pt x="25583" y="517406"/>
                  </a:lnTo>
                  <a:lnTo>
                    <a:pt x="44532" y="558709"/>
                  </a:lnTo>
                  <a:lnTo>
                    <a:pt x="68097" y="597176"/>
                  </a:lnTo>
                  <a:lnTo>
                    <a:pt x="95922" y="632451"/>
                  </a:lnTo>
                  <a:lnTo>
                    <a:pt x="127652" y="664179"/>
                  </a:lnTo>
                  <a:lnTo>
                    <a:pt x="162930" y="692002"/>
                  </a:lnTo>
                  <a:lnTo>
                    <a:pt x="201399" y="715566"/>
                  </a:lnTo>
                  <a:lnTo>
                    <a:pt x="242705" y="734513"/>
                  </a:lnTo>
                  <a:lnTo>
                    <a:pt x="286489" y="748487"/>
                  </a:lnTo>
                  <a:lnTo>
                    <a:pt x="332397" y="757133"/>
                  </a:lnTo>
                  <a:lnTo>
                    <a:pt x="380072" y="760095"/>
                  </a:lnTo>
                  <a:lnTo>
                    <a:pt x="427747" y="757133"/>
                  </a:lnTo>
                  <a:lnTo>
                    <a:pt x="473653" y="748487"/>
                  </a:lnTo>
                  <a:lnTo>
                    <a:pt x="517435" y="734513"/>
                  </a:lnTo>
                  <a:lnTo>
                    <a:pt x="558737" y="715566"/>
                  </a:lnTo>
                  <a:lnTo>
                    <a:pt x="597202" y="692002"/>
                  </a:lnTo>
                  <a:lnTo>
                    <a:pt x="632476" y="664179"/>
                  </a:lnTo>
                  <a:lnTo>
                    <a:pt x="664201" y="632451"/>
                  </a:lnTo>
                  <a:lnTo>
                    <a:pt x="692023" y="597176"/>
                  </a:lnTo>
                  <a:lnTo>
                    <a:pt x="715584" y="558709"/>
                  </a:lnTo>
                  <a:lnTo>
                    <a:pt x="734529" y="517406"/>
                  </a:lnTo>
                  <a:lnTo>
                    <a:pt x="748502" y="473624"/>
                  </a:lnTo>
                  <a:lnTo>
                    <a:pt x="757146" y="427719"/>
                  </a:lnTo>
                  <a:lnTo>
                    <a:pt x="760107" y="380047"/>
                  </a:lnTo>
                  <a:lnTo>
                    <a:pt x="757146" y="332377"/>
                  </a:lnTo>
                  <a:lnTo>
                    <a:pt x="748502" y="286474"/>
                  </a:lnTo>
                  <a:lnTo>
                    <a:pt x="734529" y="242693"/>
                  </a:lnTo>
                  <a:lnTo>
                    <a:pt x="715584" y="201391"/>
                  </a:lnTo>
                  <a:lnTo>
                    <a:pt x="692023" y="162924"/>
                  </a:lnTo>
                  <a:lnTo>
                    <a:pt x="664201" y="127648"/>
                  </a:lnTo>
                  <a:lnTo>
                    <a:pt x="632476" y="95920"/>
                  </a:lnTo>
                  <a:lnTo>
                    <a:pt x="597202" y="68095"/>
                  </a:lnTo>
                  <a:lnTo>
                    <a:pt x="558737" y="44531"/>
                  </a:lnTo>
                  <a:lnTo>
                    <a:pt x="517435" y="25583"/>
                  </a:lnTo>
                  <a:lnTo>
                    <a:pt x="473653" y="11607"/>
                  </a:lnTo>
                  <a:lnTo>
                    <a:pt x="427747" y="2961"/>
                  </a:lnTo>
                  <a:lnTo>
                    <a:pt x="380072" y="0"/>
                  </a:lnTo>
                  <a:close/>
                </a:path>
              </a:pathLst>
            </a:custGeom>
            <a:solidFill>
              <a:srgbClr val="009BA7"/>
            </a:solidFill>
          </p:spPr>
          <p:txBody>
            <a:bodyPr wrap="square" lIns="0" tIns="0" rIns="0" bIns="0" rtlCol="0"/>
            <a:lstStyle/>
            <a:p>
              <a:endParaRPr/>
            </a:p>
          </p:txBody>
        </p:sp>
        <p:sp>
          <p:nvSpPr>
            <p:cNvPr id="12" name="object 15">
              <a:extLst>
                <a:ext uri="{FF2B5EF4-FFF2-40B4-BE49-F238E27FC236}">
                  <a16:creationId xmlns:a16="http://schemas.microsoft.com/office/drawing/2014/main" id="{BC8E2263-51B6-F949-BBAA-587BF77951B2}"/>
                </a:ext>
              </a:extLst>
            </p:cNvPr>
            <p:cNvSpPr/>
            <p:nvPr/>
          </p:nvSpPr>
          <p:spPr>
            <a:xfrm>
              <a:off x="7497999" y="6089264"/>
              <a:ext cx="760095" cy="760730"/>
            </a:xfrm>
            <a:custGeom>
              <a:avLst/>
              <a:gdLst/>
              <a:ahLst/>
              <a:cxnLst/>
              <a:rect l="l" t="t" r="r" b="b"/>
              <a:pathLst>
                <a:path w="760095" h="760729">
                  <a:moveTo>
                    <a:pt x="380060" y="0"/>
                  </a:moveTo>
                  <a:lnTo>
                    <a:pt x="332385" y="2960"/>
                  </a:lnTo>
                  <a:lnTo>
                    <a:pt x="286478" y="11606"/>
                  </a:lnTo>
                  <a:lnTo>
                    <a:pt x="242694" y="25580"/>
                  </a:lnTo>
                  <a:lnTo>
                    <a:pt x="201390" y="44526"/>
                  </a:lnTo>
                  <a:lnTo>
                    <a:pt x="162921" y="68089"/>
                  </a:lnTo>
                  <a:lnTo>
                    <a:pt x="127645" y="95912"/>
                  </a:lnTo>
                  <a:lnTo>
                    <a:pt x="95917" y="127640"/>
                  </a:lnTo>
                  <a:lnTo>
                    <a:pt x="68092" y="162916"/>
                  </a:lnTo>
                  <a:lnTo>
                    <a:pt x="44529" y="201384"/>
                  </a:lnTo>
                  <a:lnTo>
                    <a:pt x="25581" y="242689"/>
                  </a:lnTo>
                  <a:lnTo>
                    <a:pt x="11607" y="286473"/>
                  </a:lnTo>
                  <a:lnTo>
                    <a:pt x="2961" y="332382"/>
                  </a:lnTo>
                  <a:lnTo>
                    <a:pt x="0" y="380060"/>
                  </a:lnTo>
                  <a:lnTo>
                    <a:pt x="2961" y="427732"/>
                  </a:lnTo>
                  <a:lnTo>
                    <a:pt x="11607" y="473638"/>
                  </a:lnTo>
                  <a:lnTo>
                    <a:pt x="25581" y="517420"/>
                  </a:lnTo>
                  <a:lnTo>
                    <a:pt x="44529" y="558724"/>
                  </a:lnTo>
                  <a:lnTo>
                    <a:pt x="68092" y="597193"/>
                  </a:lnTo>
                  <a:lnTo>
                    <a:pt x="95917" y="632469"/>
                  </a:lnTo>
                  <a:lnTo>
                    <a:pt x="127645" y="664198"/>
                  </a:lnTo>
                  <a:lnTo>
                    <a:pt x="162921" y="692023"/>
                  </a:lnTo>
                  <a:lnTo>
                    <a:pt x="201390" y="715588"/>
                  </a:lnTo>
                  <a:lnTo>
                    <a:pt x="242694" y="734536"/>
                  </a:lnTo>
                  <a:lnTo>
                    <a:pt x="286478" y="748512"/>
                  </a:lnTo>
                  <a:lnTo>
                    <a:pt x="332385" y="757159"/>
                  </a:lnTo>
                  <a:lnTo>
                    <a:pt x="380060" y="760120"/>
                  </a:lnTo>
                  <a:lnTo>
                    <a:pt x="427729" y="757159"/>
                  </a:lnTo>
                  <a:lnTo>
                    <a:pt x="473632" y="748512"/>
                  </a:lnTo>
                  <a:lnTo>
                    <a:pt x="517412" y="734536"/>
                  </a:lnTo>
                  <a:lnTo>
                    <a:pt x="558713" y="715588"/>
                  </a:lnTo>
                  <a:lnTo>
                    <a:pt x="597179" y="692023"/>
                  </a:lnTo>
                  <a:lnTo>
                    <a:pt x="632453" y="664198"/>
                  </a:lnTo>
                  <a:lnTo>
                    <a:pt x="664180" y="632469"/>
                  </a:lnTo>
                  <a:lnTo>
                    <a:pt x="692003" y="597193"/>
                  </a:lnTo>
                  <a:lnTo>
                    <a:pt x="715566" y="558724"/>
                  </a:lnTo>
                  <a:lnTo>
                    <a:pt x="734513" y="517420"/>
                  </a:lnTo>
                  <a:lnTo>
                    <a:pt x="748487" y="473638"/>
                  </a:lnTo>
                  <a:lnTo>
                    <a:pt x="757133" y="427732"/>
                  </a:lnTo>
                  <a:lnTo>
                    <a:pt x="760095" y="380060"/>
                  </a:lnTo>
                  <a:lnTo>
                    <a:pt x="757133" y="332382"/>
                  </a:lnTo>
                  <a:lnTo>
                    <a:pt x="748487" y="286473"/>
                  </a:lnTo>
                  <a:lnTo>
                    <a:pt x="734513" y="242689"/>
                  </a:lnTo>
                  <a:lnTo>
                    <a:pt x="715566" y="201384"/>
                  </a:lnTo>
                  <a:lnTo>
                    <a:pt x="692003" y="162916"/>
                  </a:lnTo>
                  <a:lnTo>
                    <a:pt x="664180" y="127640"/>
                  </a:lnTo>
                  <a:lnTo>
                    <a:pt x="632453" y="95912"/>
                  </a:lnTo>
                  <a:lnTo>
                    <a:pt x="597179" y="68089"/>
                  </a:lnTo>
                  <a:lnTo>
                    <a:pt x="558713" y="44526"/>
                  </a:lnTo>
                  <a:lnTo>
                    <a:pt x="517412" y="25580"/>
                  </a:lnTo>
                  <a:lnTo>
                    <a:pt x="473632" y="11606"/>
                  </a:lnTo>
                  <a:lnTo>
                    <a:pt x="427729" y="2960"/>
                  </a:lnTo>
                  <a:lnTo>
                    <a:pt x="380060" y="0"/>
                  </a:lnTo>
                  <a:close/>
                </a:path>
              </a:pathLst>
            </a:custGeom>
            <a:solidFill>
              <a:srgbClr val="EA560D"/>
            </a:solidFill>
          </p:spPr>
          <p:txBody>
            <a:bodyPr wrap="square" lIns="0" tIns="0" rIns="0" bIns="0" rtlCol="0"/>
            <a:lstStyle/>
            <a:p>
              <a:endParaRPr/>
            </a:p>
          </p:txBody>
        </p:sp>
        <p:sp>
          <p:nvSpPr>
            <p:cNvPr id="13" name="object 16">
              <a:extLst>
                <a:ext uri="{FF2B5EF4-FFF2-40B4-BE49-F238E27FC236}">
                  <a16:creationId xmlns:a16="http://schemas.microsoft.com/office/drawing/2014/main" id="{3FD8747F-8636-C746-89EA-84B393B8FF4C}"/>
                </a:ext>
              </a:extLst>
            </p:cNvPr>
            <p:cNvSpPr/>
            <p:nvPr/>
          </p:nvSpPr>
          <p:spPr>
            <a:xfrm>
              <a:off x="7527429" y="6115287"/>
              <a:ext cx="745490" cy="745490"/>
            </a:xfrm>
            <a:custGeom>
              <a:avLst/>
              <a:gdLst/>
              <a:ahLst/>
              <a:cxnLst/>
              <a:rect l="l" t="t" r="r" b="b"/>
              <a:pathLst>
                <a:path w="745490" h="745490">
                  <a:moveTo>
                    <a:pt x="372630" y="0"/>
                  </a:moveTo>
                  <a:lnTo>
                    <a:pt x="325887" y="2903"/>
                  </a:lnTo>
                  <a:lnTo>
                    <a:pt x="280877" y="11380"/>
                  </a:lnTo>
                  <a:lnTo>
                    <a:pt x="237949" y="25081"/>
                  </a:lnTo>
                  <a:lnTo>
                    <a:pt x="197452" y="43658"/>
                  </a:lnTo>
                  <a:lnTo>
                    <a:pt x="159736" y="66762"/>
                  </a:lnTo>
                  <a:lnTo>
                    <a:pt x="125149" y="94042"/>
                  </a:lnTo>
                  <a:lnTo>
                    <a:pt x="94041" y="125151"/>
                  </a:lnTo>
                  <a:lnTo>
                    <a:pt x="66761" y="159739"/>
                  </a:lnTo>
                  <a:lnTo>
                    <a:pt x="43658" y="197457"/>
                  </a:lnTo>
                  <a:lnTo>
                    <a:pt x="25081" y="237955"/>
                  </a:lnTo>
                  <a:lnTo>
                    <a:pt x="11380" y="280885"/>
                  </a:lnTo>
                  <a:lnTo>
                    <a:pt x="2903" y="325897"/>
                  </a:lnTo>
                  <a:lnTo>
                    <a:pt x="0" y="372643"/>
                  </a:lnTo>
                  <a:lnTo>
                    <a:pt x="2903" y="419383"/>
                  </a:lnTo>
                  <a:lnTo>
                    <a:pt x="11380" y="464392"/>
                  </a:lnTo>
                  <a:lnTo>
                    <a:pt x="25081" y="507319"/>
                  </a:lnTo>
                  <a:lnTo>
                    <a:pt x="43658" y="547815"/>
                  </a:lnTo>
                  <a:lnTo>
                    <a:pt x="66761" y="585532"/>
                  </a:lnTo>
                  <a:lnTo>
                    <a:pt x="94041" y="620119"/>
                  </a:lnTo>
                  <a:lnTo>
                    <a:pt x="125149" y="651228"/>
                  </a:lnTo>
                  <a:lnTo>
                    <a:pt x="159736" y="678509"/>
                  </a:lnTo>
                  <a:lnTo>
                    <a:pt x="197452" y="701613"/>
                  </a:lnTo>
                  <a:lnTo>
                    <a:pt x="237949" y="720190"/>
                  </a:lnTo>
                  <a:lnTo>
                    <a:pt x="280877" y="733893"/>
                  </a:lnTo>
                  <a:lnTo>
                    <a:pt x="325887" y="742370"/>
                  </a:lnTo>
                  <a:lnTo>
                    <a:pt x="372630" y="745274"/>
                  </a:lnTo>
                  <a:lnTo>
                    <a:pt x="419371" y="742370"/>
                  </a:lnTo>
                  <a:lnTo>
                    <a:pt x="464380" y="733893"/>
                  </a:lnTo>
                  <a:lnTo>
                    <a:pt x="507308" y="720190"/>
                  </a:lnTo>
                  <a:lnTo>
                    <a:pt x="547805" y="701613"/>
                  </a:lnTo>
                  <a:lnTo>
                    <a:pt x="585523" y="678509"/>
                  </a:lnTo>
                  <a:lnTo>
                    <a:pt x="620112" y="651228"/>
                  </a:lnTo>
                  <a:lnTo>
                    <a:pt x="651222" y="620119"/>
                  </a:lnTo>
                  <a:lnTo>
                    <a:pt x="678504" y="585532"/>
                  </a:lnTo>
                  <a:lnTo>
                    <a:pt x="701610" y="547815"/>
                  </a:lnTo>
                  <a:lnTo>
                    <a:pt x="720189" y="507319"/>
                  </a:lnTo>
                  <a:lnTo>
                    <a:pt x="733892" y="464392"/>
                  </a:lnTo>
                  <a:lnTo>
                    <a:pt x="742370" y="419383"/>
                  </a:lnTo>
                  <a:lnTo>
                    <a:pt x="745274" y="372643"/>
                  </a:lnTo>
                  <a:lnTo>
                    <a:pt x="742370" y="325897"/>
                  </a:lnTo>
                  <a:lnTo>
                    <a:pt x="733892" y="280885"/>
                  </a:lnTo>
                  <a:lnTo>
                    <a:pt x="720189" y="237955"/>
                  </a:lnTo>
                  <a:lnTo>
                    <a:pt x="701610" y="197457"/>
                  </a:lnTo>
                  <a:lnTo>
                    <a:pt x="678504" y="159739"/>
                  </a:lnTo>
                  <a:lnTo>
                    <a:pt x="651222" y="125151"/>
                  </a:lnTo>
                  <a:lnTo>
                    <a:pt x="620112" y="94042"/>
                  </a:lnTo>
                  <a:lnTo>
                    <a:pt x="585523" y="66762"/>
                  </a:lnTo>
                  <a:lnTo>
                    <a:pt x="547805" y="43658"/>
                  </a:lnTo>
                  <a:lnTo>
                    <a:pt x="507308" y="25081"/>
                  </a:lnTo>
                  <a:lnTo>
                    <a:pt x="464380" y="11380"/>
                  </a:lnTo>
                  <a:lnTo>
                    <a:pt x="419371" y="2903"/>
                  </a:lnTo>
                  <a:lnTo>
                    <a:pt x="372630" y="0"/>
                  </a:lnTo>
                  <a:close/>
                </a:path>
              </a:pathLst>
            </a:custGeom>
            <a:solidFill>
              <a:srgbClr val="FFFFFF"/>
            </a:solidFill>
          </p:spPr>
          <p:txBody>
            <a:bodyPr wrap="square" lIns="0" tIns="0" rIns="0" bIns="0" rtlCol="0"/>
            <a:lstStyle/>
            <a:p>
              <a:endParaRPr/>
            </a:p>
          </p:txBody>
        </p:sp>
        <p:sp>
          <p:nvSpPr>
            <p:cNvPr id="14" name="object 17">
              <a:extLst>
                <a:ext uri="{FF2B5EF4-FFF2-40B4-BE49-F238E27FC236}">
                  <a16:creationId xmlns:a16="http://schemas.microsoft.com/office/drawing/2014/main" id="{6AE738C3-3A54-D543-B264-6AF1C5E3F4C7}"/>
                </a:ext>
              </a:extLst>
            </p:cNvPr>
            <p:cNvSpPr/>
            <p:nvPr/>
          </p:nvSpPr>
          <p:spPr>
            <a:xfrm>
              <a:off x="7607461" y="6326393"/>
              <a:ext cx="392430" cy="264795"/>
            </a:xfrm>
            <a:custGeom>
              <a:avLst/>
              <a:gdLst/>
              <a:ahLst/>
              <a:cxnLst/>
              <a:rect l="l" t="t" r="r" b="b"/>
              <a:pathLst>
                <a:path w="392429" h="264795">
                  <a:moveTo>
                    <a:pt x="24511" y="0"/>
                  </a:moveTo>
                  <a:lnTo>
                    <a:pt x="14969" y="1926"/>
                  </a:lnTo>
                  <a:lnTo>
                    <a:pt x="7178" y="7178"/>
                  </a:lnTo>
                  <a:lnTo>
                    <a:pt x="1926" y="14969"/>
                  </a:lnTo>
                  <a:lnTo>
                    <a:pt x="0" y="24510"/>
                  </a:lnTo>
                  <a:lnTo>
                    <a:pt x="0" y="157137"/>
                  </a:lnTo>
                  <a:lnTo>
                    <a:pt x="8460" y="198935"/>
                  </a:lnTo>
                  <a:lnTo>
                    <a:pt x="31519" y="233103"/>
                  </a:lnTo>
                  <a:lnTo>
                    <a:pt x="65692" y="256158"/>
                  </a:lnTo>
                  <a:lnTo>
                    <a:pt x="107492" y="264617"/>
                  </a:lnTo>
                  <a:lnTo>
                    <a:pt x="140436" y="259455"/>
                  </a:lnTo>
                  <a:lnTo>
                    <a:pt x="169264" y="245051"/>
                  </a:lnTo>
                  <a:lnTo>
                    <a:pt x="192355" y="223024"/>
                  </a:lnTo>
                  <a:lnTo>
                    <a:pt x="196518" y="215607"/>
                  </a:lnTo>
                  <a:lnTo>
                    <a:pt x="107492" y="215607"/>
                  </a:lnTo>
                  <a:lnTo>
                    <a:pt x="84758" y="211004"/>
                  </a:lnTo>
                  <a:lnTo>
                    <a:pt x="66170" y="198459"/>
                  </a:lnTo>
                  <a:lnTo>
                    <a:pt x="53625" y="179871"/>
                  </a:lnTo>
                  <a:lnTo>
                    <a:pt x="49027" y="157111"/>
                  </a:lnTo>
                  <a:lnTo>
                    <a:pt x="53625" y="134402"/>
                  </a:lnTo>
                  <a:lnTo>
                    <a:pt x="66170" y="115814"/>
                  </a:lnTo>
                  <a:lnTo>
                    <a:pt x="84758" y="103269"/>
                  </a:lnTo>
                  <a:lnTo>
                    <a:pt x="107492" y="98666"/>
                  </a:lnTo>
                  <a:lnTo>
                    <a:pt x="196520" y="98666"/>
                  </a:lnTo>
                  <a:lnTo>
                    <a:pt x="192344" y="91231"/>
                  </a:lnTo>
                  <a:lnTo>
                    <a:pt x="169257" y="69211"/>
                  </a:lnTo>
                  <a:lnTo>
                    <a:pt x="164791" y="66979"/>
                  </a:lnTo>
                  <a:lnTo>
                    <a:pt x="49022" y="66979"/>
                  </a:lnTo>
                  <a:lnTo>
                    <a:pt x="49022" y="24510"/>
                  </a:lnTo>
                  <a:lnTo>
                    <a:pt x="47095" y="14969"/>
                  </a:lnTo>
                  <a:lnTo>
                    <a:pt x="41843" y="7178"/>
                  </a:lnTo>
                  <a:lnTo>
                    <a:pt x="34052" y="1926"/>
                  </a:lnTo>
                  <a:lnTo>
                    <a:pt x="24511" y="0"/>
                  </a:lnTo>
                  <a:close/>
                </a:path>
                <a:path w="392429" h="264795">
                  <a:moveTo>
                    <a:pt x="264540" y="194995"/>
                  </a:moveTo>
                  <a:lnTo>
                    <a:pt x="208089" y="194995"/>
                  </a:lnTo>
                  <a:lnTo>
                    <a:pt x="212635" y="205398"/>
                  </a:lnTo>
                  <a:lnTo>
                    <a:pt x="249599" y="246936"/>
                  </a:lnTo>
                  <a:lnTo>
                    <a:pt x="288229" y="262652"/>
                  </a:lnTo>
                  <a:lnTo>
                    <a:pt x="308775" y="264617"/>
                  </a:lnTo>
                  <a:lnTo>
                    <a:pt x="329334" y="262652"/>
                  </a:lnTo>
                  <a:lnTo>
                    <a:pt x="368001" y="246931"/>
                  </a:lnTo>
                  <a:lnTo>
                    <a:pt x="392033" y="215831"/>
                  </a:lnTo>
                  <a:lnTo>
                    <a:pt x="391985" y="215585"/>
                  </a:lnTo>
                  <a:lnTo>
                    <a:pt x="308787" y="215585"/>
                  </a:lnTo>
                  <a:lnTo>
                    <a:pt x="286760" y="211311"/>
                  </a:lnTo>
                  <a:lnTo>
                    <a:pt x="267387" y="198459"/>
                  </a:lnTo>
                  <a:lnTo>
                    <a:pt x="264540" y="194995"/>
                  </a:lnTo>
                  <a:close/>
                </a:path>
                <a:path w="392429" h="264795">
                  <a:moveTo>
                    <a:pt x="196520" y="98666"/>
                  </a:moveTo>
                  <a:lnTo>
                    <a:pt x="107492" y="98666"/>
                  </a:lnTo>
                  <a:lnTo>
                    <a:pt x="130232" y="103269"/>
                  </a:lnTo>
                  <a:lnTo>
                    <a:pt x="148820" y="115814"/>
                  </a:lnTo>
                  <a:lnTo>
                    <a:pt x="161362" y="134402"/>
                  </a:lnTo>
                  <a:lnTo>
                    <a:pt x="165963" y="157137"/>
                  </a:lnTo>
                  <a:lnTo>
                    <a:pt x="161362" y="179871"/>
                  </a:lnTo>
                  <a:lnTo>
                    <a:pt x="148820" y="198459"/>
                  </a:lnTo>
                  <a:lnTo>
                    <a:pt x="130232" y="211004"/>
                  </a:lnTo>
                  <a:lnTo>
                    <a:pt x="107492" y="215607"/>
                  </a:lnTo>
                  <a:lnTo>
                    <a:pt x="196518" y="215607"/>
                  </a:lnTo>
                  <a:lnTo>
                    <a:pt x="208089" y="194995"/>
                  </a:lnTo>
                  <a:lnTo>
                    <a:pt x="264540" y="194995"/>
                  </a:lnTo>
                  <a:lnTo>
                    <a:pt x="260072" y="189560"/>
                  </a:lnTo>
                  <a:lnTo>
                    <a:pt x="254701" y="179519"/>
                  </a:lnTo>
                  <a:lnTo>
                    <a:pt x="251402" y="168618"/>
                  </a:lnTo>
                  <a:lnTo>
                    <a:pt x="250278" y="157111"/>
                  </a:lnTo>
                  <a:lnTo>
                    <a:pt x="251402" y="145612"/>
                  </a:lnTo>
                  <a:lnTo>
                    <a:pt x="254701" y="134715"/>
                  </a:lnTo>
                  <a:lnTo>
                    <a:pt x="260072" y="124675"/>
                  </a:lnTo>
                  <a:lnTo>
                    <a:pt x="264540" y="119240"/>
                  </a:lnTo>
                  <a:lnTo>
                    <a:pt x="208076" y="119240"/>
                  </a:lnTo>
                  <a:lnTo>
                    <a:pt x="196520" y="98666"/>
                  </a:lnTo>
                  <a:close/>
                </a:path>
                <a:path w="392429" h="264795">
                  <a:moveTo>
                    <a:pt x="367507" y="191306"/>
                  </a:moveTo>
                  <a:lnTo>
                    <a:pt x="358277" y="193101"/>
                  </a:lnTo>
                  <a:lnTo>
                    <a:pt x="330815" y="211311"/>
                  </a:lnTo>
                  <a:lnTo>
                    <a:pt x="308787" y="215585"/>
                  </a:lnTo>
                  <a:lnTo>
                    <a:pt x="391985" y="215585"/>
                  </a:lnTo>
                  <a:lnTo>
                    <a:pt x="390240" y="206601"/>
                  </a:lnTo>
                  <a:lnTo>
                    <a:pt x="384860" y="198488"/>
                  </a:lnTo>
                  <a:lnTo>
                    <a:pt x="376740" y="193101"/>
                  </a:lnTo>
                  <a:lnTo>
                    <a:pt x="367507" y="191306"/>
                  </a:lnTo>
                  <a:close/>
                </a:path>
                <a:path w="392429" h="264795">
                  <a:moveTo>
                    <a:pt x="391985" y="98647"/>
                  </a:moveTo>
                  <a:lnTo>
                    <a:pt x="308787" y="98647"/>
                  </a:lnTo>
                  <a:lnTo>
                    <a:pt x="330815" y="102924"/>
                  </a:lnTo>
                  <a:lnTo>
                    <a:pt x="358277" y="121141"/>
                  </a:lnTo>
                  <a:lnTo>
                    <a:pt x="367507" y="122935"/>
                  </a:lnTo>
                  <a:lnTo>
                    <a:pt x="376740" y="121139"/>
                  </a:lnTo>
                  <a:lnTo>
                    <a:pt x="384860" y="115747"/>
                  </a:lnTo>
                  <a:lnTo>
                    <a:pt x="390240" y="107629"/>
                  </a:lnTo>
                  <a:lnTo>
                    <a:pt x="391985" y="98647"/>
                  </a:lnTo>
                  <a:close/>
                </a:path>
                <a:path w="392429" h="264795">
                  <a:moveTo>
                    <a:pt x="308784" y="49612"/>
                  </a:moveTo>
                  <a:lnTo>
                    <a:pt x="268289" y="57475"/>
                  </a:lnTo>
                  <a:lnTo>
                    <a:pt x="232727" y="81064"/>
                  </a:lnTo>
                  <a:lnTo>
                    <a:pt x="208076" y="119240"/>
                  </a:lnTo>
                  <a:lnTo>
                    <a:pt x="264540" y="119240"/>
                  </a:lnTo>
                  <a:lnTo>
                    <a:pt x="267411" y="115747"/>
                  </a:lnTo>
                  <a:lnTo>
                    <a:pt x="286760" y="102923"/>
                  </a:lnTo>
                  <a:lnTo>
                    <a:pt x="308787" y="98647"/>
                  </a:lnTo>
                  <a:lnTo>
                    <a:pt x="391985" y="98647"/>
                  </a:lnTo>
                  <a:lnTo>
                    <a:pt x="392033" y="98401"/>
                  </a:lnTo>
                  <a:lnTo>
                    <a:pt x="390240" y="89174"/>
                  </a:lnTo>
                  <a:lnTo>
                    <a:pt x="384860" y="81064"/>
                  </a:lnTo>
                  <a:lnTo>
                    <a:pt x="349284" y="57475"/>
                  </a:lnTo>
                  <a:lnTo>
                    <a:pt x="308784" y="49612"/>
                  </a:lnTo>
                  <a:close/>
                </a:path>
                <a:path w="392429" h="264795">
                  <a:moveTo>
                    <a:pt x="107492" y="49644"/>
                  </a:moveTo>
                  <a:lnTo>
                    <a:pt x="91638" y="50813"/>
                  </a:lnTo>
                  <a:lnTo>
                    <a:pt x="76495" y="54206"/>
                  </a:lnTo>
                  <a:lnTo>
                    <a:pt x="62233" y="59652"/>
                  </a:lnTo>
                  <a:lnTo>
                    <a:pt x="49022" y="66979"/>
                  </a:lnTo>
                  <a:lnTo>
                    <a:pt x="164791" y="66979"/>
                  </a:lnTo>
                  <a:lnTo>
                    <a:pt x="140434" y="54807"/>
                  </a:lnTo>
                  <a:lnTo>
                    <a:pt x="107492" y="49644"/>
                  </a:lnTo>
                  <a:close/>
                </a:path>
              </a:pathLst>
            </a:custGeom>
            <a:solidFill>
              <a:srgbClr val="000000"/>
            </a:solidFill>
          </p:spPr>
          <p:txBody>
            <a:bodyPr wrap="square" lIns="0" tIns="0" rIns="0" bIns="0" rtlCol="0"/>
            <a:lstStyle/>
            <a:p>
              <a:endParaRPr/>
            </a:p>
          </p:txBody>
        </p:sp>
        <p:sp>
          <p:nvSpPr>
            <p:cNvPr id="15" name="object 18">
              <a:extLst>
                <a:ext uri="{FF2B5EF4-FFF2-40B4-BE49-F238E27FC236}">
                  <a16:creationId xmlns:a16="http://schemas.microsoft.com/office/drawing/2014/main" id="{58330E28-889E-0C47-808F-1EA7872F9DD6}"/>
                </a:ext>
              </a:extLst>
            </p:cNvPr>
            <p:cNvSpPr/>
            <p:nvPr/>
          </p:nvSpPr>
          <p:spPr>
            <a:xfrm>
              <a:off x="7998246" y="6376038"/>
              <a:ext cx="214972" cy="215010"/>
            </a:xfrm>
            <a:prstGeom prst="rect">
              <a:avLst/>
            </a:prstGeom>
            <a:blipFill>
              <a:blip r:embed="rId2" cstate="print"/>
              <a:stretch>
                <a:fillRect/>
              </a:stretch>
            </a:blipFill>
          </p:spPr>
          <p:txBody>
            <a:bodyPr wrap="square" lIns="0" tIns="0" rIns="0" bIns="0" rtlCol="0"/>
            <a:lstStyle/>
            <a:p>
              <a:endParaRPr/>
            </a:p>
          </p:txBody>
        </p:sp>
      </p:grpSp>
      <p:sp>
        <p:nvSpPr>
          <p:cNvPr id="17" name="TextBox 16">
            <a:extLst>
              <a:ext uri="{FF2B5EF4-FFF2-40B4-BE49-F238E27FC236}">
                <a16:creationId xmlns:a16="http://schemas.microsoft.com/office/drawing/2014/main" id="{F5576E37-1637-794D-9654-9C7CD306A793}"/>
              </a:ext>
            </a:extLst>
          </p:cNvPr>
          <p:cNvSpPr txBox="1"/>
          <p:nvPr/>
        </p:nvSpPr>
        <p:spPr>
          <a:xfrm>
            <a:off x="838200" y="1726235"/>
            <a:ext cx="6636026" cy="3785652"/>
          </a:xfrm>
          <a:prstGeom prst="rect">
            <a:avLst/>
          </a:prstGeom>
          <a:noFill/>
        </p:spPr>
        <p:txBody>
          <a:bodyPr wrap="square" rtlCol="0">
            <a:spAutoFit/>
          </a:bodyPr>
          <a:lstStyle/>
          <a:p>
            <a:r>
              <a:rPr lang="en-US" sz="2000" dirty="0"/>
              <a:t>My apprenticeship pushed me further…</a:t>
            </a:r>
          </a:p>
          <a:p>
            <a:endParaRPr lang="en-US" sz="2000" dirty="0"/>
          </a:p>
          <a:p>
            <a:r>
              <a:rPr lang="en-US" sz="2000" dirty="0"/>
              <a:t>I studies a Digital Media Apprenticeship in association with ITN studios. I was a cameraman whilst studying towards my qualification, and after all my hard work, I was offered a full-time tole. Now I’m a cameraman for ITV London, filming interviews and events. My apprenticeship helped push me further in my career by giving me an opportunity to learn from industry professionals in my new role, thanks to my mentor at ITN. Having been raised in London, it’s amazing that I have the change to see what’s happening in my city whilst filming; this gives me a lot of pride. </a:t>
            </a:r>
          </a:p>
        </p:txBody>
      </p:sp>
      <p:sp>
        <p:nvSpPr>
          <p:cNvPr id="18" name="object 2">
            <a:extLst>
              <a:ext uri="{FF2B5EF4-FFF2-40B4-BE49-F238E27FC236}">
                <a16:creationId xmlns:a16="http://schemas.microsoft.com/office/drawing/2014/main" id="{84F016AE-97B8-CB44-B253-5FEC812151FF}"/>
              </a:ext>
            </a:extLst>
          </p:cNvPr>
          <p:cNvSpPr/>
          <p:nvPr/>
        </p:nvSpPr>
        <p:spPr>
          <a:xfrm>
            <a:off x="8610004" y="-24643"/>
            <a:ext cx="3581996" cy="458988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8949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D7C9-4C81-6248-BCB9-3B6A7C0D0FBA}"/>
              </a:ext>
            </a:extLst>
          </p:cNvPr>
          <p:cNvSpPr txBox="1">
            <a:spLocks/>
          </p:cNvSpPr>
          <p:nvPr/>
        </p:nvSpPr>
        <p:spPr>
          <a:xfrm>
            <a:off x="810490" y="2372471"/>
            <a:ext cx="6504710" cy="29211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u="sng" dirty="0">
                <a:solidFill>
                  <a:srgbClr val="DD3169"/>
                </a:solidFill>
                <a:latin typeface="+mn-lt"/>
              </a:rPr>
              <a:t>Impact of Covid-19</a:t>
            </a:r>
          </a:p>
          <a:p>
            <a:r>
              <a:rPr lang="en-GB" sz="5400" b="1" dirty="0">
                <a:solidFill>
                  <a:srgbClr val="DD3169"/>
                </a:solidFill>
                <a:latin typeface="+mn-lt"/>
              </a:rPr>
              <a:t>Will the gaming industry be affected in the same way as live events?</a:t>
            </a:r>
          </a:p>
        </p:txBody>
      </p:sp>
      <p:pic>
        <p:nvPicPr>
          <p:cNvPr id="3" name="Graphic 1" descr="Questions">
            <a:extLst>
              <a:ext uri="{FF2B5EF4-FFF2-40B4-BE49-F238E27FC236}">
                <a16:creationId xmlns:a16="http://schemas.microsoft.com/office/drawing/2014/main" id="{63A2CE23-25DA-7F4C-B1EA-2C4FB11B1E59}"/>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11177" y="1893819"/>
            <a:ext cx="2743200" cy="2933700"/>
          </a:xfrm>
          <a:prstGeom prst="rect">
            <a:avLst/>
          </a:prstGeom>
        </p:spPr>
      </p:pic>
    </p:spTree>
    <p:extLst>
      <p:ext uri="{BB962C8B-B14F-4D97-AF65-F5344CB8AC3E}">
        <p14:creationId xmlns:p14="http://schemas.microsoft.com/office/powerpoint/2010/main" val="2712082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4CFC6F-2CAB-3F44-9478-3B0E4E287B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7366" y="144473"/>
            <a:ext cx="3660419" cy="5149125"/>
          </a:xfrm>
          <a:prstGeom prst="rect">
            <a:avLst/>
          </a:prstGeom>
        </p:spPr>
      </p:pic>
      <p:sp>
        <p:nvSpPr>
          <p:cNvPr id="3" name="Title 1">
            <a:extLst>
              <a:ext uri="{FF2B5EF4-FFF2-40B4-BE49-F238E27FC236}">
                <a16:creationId xmlns:a16="http://schemas.microsoft.com/office/drawing/2014/main" id="{2A9887E3-64F1-9241-BD22-84D8F5FC1EBC}"/>
              </a:ext>
            </a:extLst>
          </p:cNvPr>
          <p:cNvSpPr txBox="1">
            <a:spLocks/>
          </p:cNvSpPr>
          <p:nvPr/>
        </p:nvSpPr>
        <p:spPr>
          <a:xfrm>
            <a:off x="810490" y="2372471"/>
            <a:ext cx="6504710" cy="29211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solidFill>
                  <a:srgbClr val="DD3169"/>
                </a:solidFill>
                <a:latin typeface="+mn-lt"/>
              </a:rPr>
              <a:t>Arts Entertainment and Recreation: Around half of employees still furloughed. </a:t>
            </a:r>
          </a:p>
          <a:p>
            <a:endParaRPr lang="en-GB" sz="3600" b="1" dirty="0">
              <a:solidFill>
                <a:srgbClr val="DD3169"/>
              </a:solidFill>
              <a:latin typeface="+mn-lt"/>
            </a:endParaRPr>
          </a:p>
          <a:p>
            <a:r>
              <a:rPr lang="en-GB" sz="3600" b="1" dirty="0">
                <a:solidFill>
                  <a:srgbClr val="DD3169"/>
                </a:solidFill>
                <a:latin typeface="+mn-lt"/>
              </a:rPr>
              <a:t>Information and Communication: Far greater percentage of people are able to work. </a:t>
            </a:r>
          </a:p>
        </p:txBody>
      </p:sp>
    </p:spTree>
    <p:extLst>
      <p:ext uri="{BB962C8B-B14F-4D97-AF65-F5344CB8AC3E}">
        <p14:creationId xmlns:p14="http://schemas.microsoft.com/office/powerpoint/2010/main" val="2543523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D9F57A-992B-BD44-BF77-C6C6C98E2D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0235" y="863542"/>
            <a:ext cx="2005023" cy="2842137"/>
          </a:xfrm>
          <a:prstGeom prst="rect">
            <a:avLst/>
          </a:prstGeom>
        </p:spPr>
      </p:pic>
      <p:pic>
        <p:nvPicPr>
          <p:cNvPr id="3" name="Picture 2" descr="Virtual Youth Orchestra invited to record national TV news themes - MUSIC:ED">
            <a:extLst>
              <a:ext uri="{FF2B5EF4-FFF2-40B4-BE49-F238E27FC236}">
                <a16:creationId xmlns:a16="http://schemas.microsoft.com/office/drawing/2014/main" id="{D725D845-F7FE-9340-9CFB-75F58EB6CE0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477046" y="3878618"/>
            <a:ext cx="3128212" cy="16109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2B5852A-8A55-7743-86D5-EBBC6940D404}"/>
              </a:ext>
            </a:extLst>
          </p:cNvPr>
          <p:cNvPicPr>
            <a:picLocks noChangeAspect="1"/>
          </p:cNvPicPr>
          <p:nvPr/>
        </p:nvPicPr>
        <p:blipFill>
          <a:blip r:embed="rId5"/>
          <a:stretch>
            <a:fillRect/>
          </a:stretch>
        </p:blipFill>
        <p:spPr>
          <a:xfrm>
            <a:off x="4866883" y="863543"/>
            <a:ext cx="3977715" cy="1775461"/>
          </a:xfrm>
          <a:prstGeom prst="rect">
            <a:avLst/>
          </a:prstGeom>
        </p:spPr>
      </p:pic>
      <p:pic>
        <p:nvPicPr>
          <p:cNvPr id="5" name="Picture 4">
            <a:extLst>
              <a:ext uri="{FF2B5EF4-FFF2-40B4-BE49-F238E27FC236}">
                <a16:creationId xmlns:a16="http://schemas.microsoft.com/office/drawing/2014/main" id="{BD0B3C9A-C848-A04C-AB44-907A9FD6D24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18260" y="863544"/>
            <a:ext cx="2959101" cy="1775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EB19724-4174-7848-8DDB-24E683053C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8259" y="3128549"/>
            <a:ext cx="2959101" cy="2360985"/>
          </a:xfrm>
          <a:prstGeom prst="rect">
            <a:avLst/>
          </a:prstGeom>
        </p:spPr>
      </p:pic>
      <p:pic>
        <p:nvPicPr>
          <p:cNvPr id="7" name="Picture 8" descr="Museum of London branding brand identity logo design coley porter bell agency">
            <a:extLst>
              <a:ext uri="{FF2B5EF4-FFF2-40B4-BE49-F238E27FC236}">
                <a16:creationId xmlns:a16="http://schemas.microsoft.com/office/drawing/2014/main" id="{46FC70CE-EFA9-C34F-A5DC-2114BB0086F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866883" y="3175534"/>
            <a:ext cx="2959101" cy="235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3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Questions">
            <a:extLst>
              <a:ext uri="{FF2B5EF4-FFF2-40B4-BE49-F238E27FC236}">
                <a16:creationId xmlns:a16="http://schemas.microsoft.com/office/drawing/2014/main" id="{1677DB1E-2FF1-7E42-8455-59B798B7D4D6}"/>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11177" y="1528059"/>
            <a:ext cx="2743200" cy="2933700"/>
          </a:xfrm>
          <a:prstGeom prst="rect">
            <a:avLst/>
          </a:prstGeom>
        </p:spPr>
      </p:pic>
      <p:sp>
        <p:nvSpPr>
          <p:cNvPr id="3" name="Title 1">
            <a:extLst>
              <a:ext uri="{FF2B5EF4-FFF2-40B4-BE49-F238E27FC236}">
                <a16:creationId xmlns:a16="http://schemas.microsoft.com/office/drawing/2014/main" id="{7A45CEFD-99D5-F948-A62E-73A12154FF10}"/>
              </a:ext>
            </a:extLst>
          </p:cNvPr>
          <p:cNvSpPr txBox="1">
            <a:spLocks/>
          </p:cNvSpPr>
          <p:nvPr/>
        </p:nvSpPr>
        <p:spPr>
          <a:xfrm>
            <a:off x="877396" y="2302970"/>
            <a:ext cx="6504710" cy="29211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800" b="1" dirty="0">
                <a:solidFill>
                  <a:srgbClr val="DD3169"/>
                </a:solidFill>
                <a:latin typeface="+mn-lt"/>
              </a:rPr>
              <a:t>What might the recovery of the cultural and heritage sector look like?</a:t>
            </a:r>
          </a:p>
        </p:txBody>
      </p:sp>
      <p:grpSp>
        <p:nvGrpSpPr>
          <p:cNvPr id="4" name="Group 3">
            <a:extLst>
              <a:ext uri="{FF2B5EF4-FFF2-40B4-BE49-F238E27FC236}">
                <a16:creationId xmlns:a16="http://schemas.microsoft.com/office/drawing/2014/main" id="{EFA215DD-B4CD-6E46-AB07-583BD788B0B3}"/>
              </a:ext>
            </a:extLst>
          </p:cNvPr>
          <p:cNvGrpSpPr/>
          <p:nvPr/>
        </p:nvGrpSpPr>
        <p:grpSpPr>
          <a:xfrm>
            <a:off x="8195216" y="557660"/>
            <a:ext cx="2575122" cy="2821552"/>
            <a:chOff x="9095510" y="866679"/>
            <a:chExt cx="2575122" cy="2821552"/>
          </a:xfrm>
        </p:grpSpPr>
        <p:pic>
          <p:nvPicPr>
            <p:cNvPr id="5" name="Picture 4" descr="Information on Coronavirus (COVID-19) | Clitheroe Royal Grammar School">
              <a:extLst>
                <a:ext uri="{FF2B5EF4-FFF2-40B4-BE49-F238E27FC236}">
                  <a16:creationId xmlns:a16="http://schemas.microsoft.com/office/drawing/2014/main" id="{A0A4E988-6497-CF4E-A252-6A6DCD25F5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84632" y="866679"/>
              <a:ext cx="1996878" cy="19968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268CFA-88F8-3949-82A6-FC2C11A4755B}"/>
                </a:ext>
              </a:extLst>
            </p:cNvPr>
            <p:cNvSpPr txBox="1"/>
            <p:nvPr/>
          </p:nvSpPr>
          <p:spPr>
            <a:xfrm>
              <a:off x="9095510" y="2980345"/>
              <a:ext cx="2575122" cy="707886"/>
            </a:xfrm>
            <a:prstGeom prst="rect">
              <a:avLst/>
            </a:prstGeom>
            <a:solidFill>
              <a:schemeClr val="tx1"/>
            </a:solidFill>
          </p:spPr>
          <p:txBody>
            <a:bodyPr wrap="square" rtlCol="0">
              <a:spAutoFit/>
            </a:bodyPr>
            <a:lstStyle/>
            <a:p>
              <a:pPr algn="ctr"/>
              <a:r>
                <a:rPr lang="en-US" sz="4000" b="1" dirty="0">
                  <a:solidFill>
                    <a:schemeClr val="bg1"/>
                  </a:solidFill>
                </a:rPr>
                <a:t>£1.57bn</a:t>
              </a:r>
            </a:p>
          </p:txBody>
        </p:sp>
      </p:grpSp>
      <p:pic>
        <p:nvPicPr>
          <p:cNvPr id="7" name="Picture 6" descr="Arts Council England withdraws funding from 58 organisations, including  charities | Third Sector">
            <a:extLst>
              <a:ext uri="{FF2B5EF4-FFF2-40B4-BE49-F238E27FC236}">
                <a16:creationId xmlns:a16="http://schemas.microsoft.com/office/drawing/2014/main" id="{0E50F65C-EC63-F44C-B1B5-9E256071E13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5820" t="2954" r="16608" b="4261"/>
          <a:stretch/>
        </p:blipFill>
        <p:spPr bwMode="auto">
          <a:xfrm>
            <a:off x="8484338" y="3697805"/>
            <a:ext cx="1996878" cy="182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67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1" descr="Questions">
            <a:extLst>
              <a:ext uri="{FF2B5EF4-FFF2-40B4-BE49-F238E27FC236}">
                <a16:creationId xmlns:a16="http://schemas.microsoft.com/office/drawing/2014/main" id="{048D7BDB-B833-2946-819E-6CAB2213C28C}"/>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47000" y="1511257"/>
            <a:ext cx="2743200" cy="2933700"/>
          </a:xfrm>
          <a:prstGeom prst="rect">
            <a:avLst/>
          </a:prstGeom>
        </p:spPr>
      </p:pic>
      <p:sp>
        <p:nvSpPr>
          <p:cNvPr id="2" name="Title 1">
            <a:extLst>
              <a:ext uri="{FF2B5EF4-FFF2-40B4-BE49-F238E27FC236}">
                <a16:creationId xmlns:a16="http://schemas.microsoft.com/office/drawing/2014/main" id="{EEC82EA2-EA12-0D40-9268-5677E1BC3816}"/>
              </a:ext>
            </a:extLst>
          </p:cNvPr>
          <p:cNvSpPr txBox="1">
            <a:spLocks/>
          </p:cNvSpPr>
          <p:nvPr/>
        </p:nvSpPr>
        <p:spPr>
          <a:xfrm>
            <a:off x="560401" y="1949995"/>
            <a:ext cx="4230006" cy="29211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a:solidFill>
                  <a:srgbClr val="DD3169"/>
                </a:solidFill>
                <a:latin typeface="+mn-lt"/>
              </a:rPr>
              <a:t>How could you define creativity?</a:t>
            </a:r>
            <a:endParaRPr lang="en-GB" sz="7200" b="1" dirty="0">
              <a:solidFill>
                <a:srgbClr val="DD3169"/>
              </a:solidFill>
              <a:latin typeface="+mn-lt"/>
            </a:endParaRPr>
          </a:p>
        </p:txBody>
      </p:sp>
      <p:sp>
        <p:nvSpPr>
          <p:cNvPr id="3" name="Rectangular Callout 2">
            <a:extLst>
              <a:ext uri="{FF2B5EF4-FFF2-40B4-BE49-F238E27FC236}">
                <a16:creationId xmlns:a16="http://schemas.microsoft.com/office/drawing/2014/main" id="{28CB1DDF-9841-9241-BE52-33F68491C503}"/>
              </a:ext>
            </a:extLst>
          </p:cNvPr>
          <p:cNvSpPr/>
          <p:nvPr/>
        </p:nvSpPr>
        <p:spPr>
          <a:xfrm>
            <a:off x="5124253" y="99465"/>
            <a:ext cx="4792717" cy="2648607"/>
          </a:xfrm>
          <a:prstGeom prst="wedgeRectCallout">
            <a:avLst>
              <a:gd name="adj1" fmla="val -59589"/>
              <a:gd name="adj2" fmla="val 71898"/>
            </a:avLst>
          </a:prstGeom>
          <a:solidFill>
            <a:srgbClr val="DD3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 ”Creativity is the act of turning new and imaginative ideas into reality”</a:t>
            </a:r>
          </a:p>
          <a:p>
            <a:pPr algn="r"/>
            <a:r>
              <a:rPr lang="en-GB" b="1" dirty="0" err="1">
                <a:solidFill>
                  <a:schemeClr val="tx1"/>
                </a:solidFill>
              </a:rPr>
              <a:t>Creativityatwork.com</a:t>
            </a:r>
            <a:endParaRPr lang="en-GB" b="1" dirty="0">
              <a:solidFill>
                <a:schemeClr val="tx1"/>
              </a:solidFill>
            </a:endParaRPr>
          </a:p>
        </p:txBody>
      </p:sp>
      <p:sp>
        <p:nvSpPr>
          <p:cNvPr id="4" name="Rectangular Callout 3">
            <a:extLst>
              <a:ext uri="{FF2B5EF4-FFF2-40B4-BE49-F238E27FC236}">
                <a16:creationId xmlns:a16="http://schemas.microsoft.com/office/drawing/2014/main" id="{38516C44-8343-4441-8015-BFD16A72BA32}"/>
              </a:ext>
            </a:extLst>
          </p:cNvPr>
          <p:cNvSpPr/>
          <p:nvPr/>
        </p:nvSpPr>
        <p:spPr>
          <a:xfrm>
            <a:off x="7325988" y="2247243"/>
            <a:ext cx="4792717" cy="2648607"/>
          </a:xfrm>
          <a:prstGeom prst="wedgeRectCallout">
            <a:avLst>
              <a:gd name="adj1" fmla="val -59589"/>
              <a:gd name="adj2" fmla="val 71898"/>
            </a:avLst>
          </a:prstGeom>
          <a:solidFill>
            <a:srgbClr val="DD3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“Creativeness is the ability to see relationships where none exist.”</a:t>
            </a:r>
            <a:br>
              <a:rPr lang="en-GB" sz="3200" b="1" dirty="0">
                <a:solidFill>
                  <a:schemeClr val="tx1"/>
                </a:solidFill>
              </a:rPr>
            </a:br>
            <a:endParaRPr lang="en-GB" sz="3200" b="1" dirty="0">
              <a:solidFill>
                <a:schemeClr val="tx1"/>
              </a:solidFill>
            </a:endParaRPr>
          </a:p>
          <a:p>
            <a:pPr algn="r"/>
            <a:r>
              <a:rPr lang="en-GB" b="1" dirty="0">
                <a:solidFill>
                  <a:schemeClr val="tx1"/>
                </a:solidFill>
              </a:rPr>
              <a:t>Thomas </a:t>
            </a:r>
            <a:r>
              <a:rPr lang="en-GB" b="1" dirty="0" err="1">
                <a:solidFill>
                  <a:schemeClr val="tx1"/>
                </a:solidFill>
              </a:rPr>
              <a:t>Disch</a:t>
            </a:r>
            <a:r>
              <a:rPr lang="en-GB" b="1" dirty="0">
                <a:solidFill>
                  <a:schemeClr val="tx1"/>
                </a:solidFill>
              </a:rPr>
              <a:t>, author, 334, (1974)</a:t>
            </a:r>
          </a:p>
        </p:txBody>
      </p:sp>
      <p:sp>
        <p:nvSpPr>
          <p:cNvPr id="5" name="Rectangular Callout 4">
            <a:extLst>
              <a:ext uri="{FF2B5EF4-FFF2-40B4-BE49-F238E27FC236}">
                <a16:creationId xmlns:a16="http://schemas.microsoft.com/office/drawing/2014/main" id="{FDCFEB9A-0450-0248-AF2E-217B5EBACC79}"/>
              </a:ext>
            </a:extLst>
          </p:cNvPr>
          <p:cNvSpPr/>
          <p:nvPr/>
        </p:nvSpPr>
        <p:spPr>
          <a:xfrm>
            <a:off x="6838882" y="4022439"/>
            <a:ext cx="4792717" cy="2648607"/>
          </a:xfrm>
          <a:prstGeom prst="wedgeRectCallout">
            <a:avLst>
              <a:gd name="adj1" fmla="val -59589"/>
              <a:gd name="adj2" fmla="val 71898"/>
            </a:avLst>
          </a:prstGeom>
          <a:solidFill>
            <a:srgbClr val="DD3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“Creativity is the process of bringing something new into being.”</a:t>
            </a:r>
          </a:p>
          <a:p>
            <a:pPr algn="ctr"/>
            <a:endParaRPr lang="en-GB" sz="3200" b="1" dirty="0">
              <a:solidFill>
                <a:schemeClr val="tx1"/>
              </a:solidFill>
            </a:endParaRPr>
          </a:p>
          <a:p>
            <a:pPr algn="r"/>
            <a:r>
              <a:rPr lang="en-GB" b="1" dirty="0">
                <a:solidFill>
                  <a:schemeClr val="tx1"/>
                </a:solidFill>
              </a:rPr>
              <a:t> Rollo May, </a:t>
            </a:r>
            <a:r>
              <a:rPr lang="en-GB" b="1" i="1" dirty="0">
                <a:solidFill>
                  <a:schemeClr val="tx1"/>
                </a:solidFill>
              </a:rPr>
              <a:t>The Courage to Create </a:t>
            </a:r>
            <a:endParaRPr lang="en-GB" b="1" dirty="0">
              <a:solidFill>
                <a:schemeClr val="tx1"/>
              </a:solidFill>
            </a:endParaRPr>
          </a:p>
        </p:txBody>
      </p:sp>
    </p:spTree>
    <p:extLst>
      <p:ext uri="{BB962C8B-B14F-4D97-AF65-F5344CB8AC3E}">
        <p14:creationId xmlns:p14="http://schemas.microsoft.com/office/powerpoint/2010/main" val="174069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4;p64">
            <a:extLst>
              <a:ext uri="{FF2B5EF4-FFF2-40B4-BE49-F238E27FC236}">
                <a16:creationId xmlns:a16="http://schemas.microsoft.com/office/drawing/2014/main" id="{85BB8085-ADA4-614C-822B-6A447D672893}"/>
              </a:ext>
            </a:extLst>
          </p:cNvPr>
          <p:cNvSpPr txBox="1"/>
          <p:nvPr/>
        </p:nvSpPr>
        <p:spPr>
          <a:xfrm>
            <a:off x="1879459" y="2224185"/>
            <a:ext cx="7591112" cy="764202"/>
          </a:xfrm>
          <a:prstGeom prst="rect">
            <a:avLst/>
          </a:prstGeom>
          <a:noFill/>
          <a:ln>
            <a:noFill/>
          </a:ln>
        </p:spPr>
        <p:txBody>
          <a:bodyPr spcFirstLastPara="1" wrap="square" lIns="91425" tIns="45700" rIns="91425" bIns="45700" anchor="t" anchorCtr="0">
            <a:noAutofit/>
          </a:bodyPr>
          <a:lstStyle/>
          <a:p>
            <a:pPr algn="ctr"/>
            <a:r>
              <a:rPr lang="en-GB" sz="4000" b="1" dirty="0">
                <a:ea typeface="Calibri"/>
                <a:cs typeface="Calibri"/>
                <a:sym typeface="Calibri"/>
              </a:rPr>
              <a:t>Next steps:</a:t>
            </a:r>
            <a:endParaRPr sz="4000" b="1" dirty="0">
              <a:ea typeface="Calibri"/>
              <a:cs typeface="Calibri"/>
              <a:sym typeface="Calibri"/>
            </a:endParaRPr>
          </a:p>
        </p:txBody>
      </p:sp>
      <p:sp>
        <p:nvSpPr>
          <p:cNvPr id="5" name="TextBox 4">
            <a:extLst>
              <a:ext uri="{FF2B5EF4-FFF2-40B4-BE49-F238E27FC236}">
                <a16:creationId xmlns:a16="http://schemas.microsoft.com/office/drawing/2014/main" id="{A1E60D57-F1F2-004F-AC7D-25DB56A8B789}"/>
              </a:ext>
            </a:extLst>
          </p:cNvPr>
          <p:cNvSpPr txBox="1"/>
          <p:nvPr/>
        </p:nvSpPr>
        <p:spPr>
          <a:xfrm>
            <a:off x="1971190" y="3020786"/>
            <a:ext cx="7499381" cy="523220"/>
          </a:xfrm>
          <a:prstGeom prst="rect">
            <a:avLst/>
          </a:prstGeom>
          <a:noFill/>
        </p:spPr>
        <p:txBody>
          <a:bodyPr wrap="square" rtlCol="0">
            <a:spAutoFit/>
          </a:bodyPr>
          <a:lstStyle/>
          <a:p>
            <a:pPr lvl="0" algn="ctr"/>
            <a:r>
              <a:rPr lang="en-GB" sz="2800" dirty="0">
                <a:ea typeface="Calibri"/>
                <a:cs typeface="Calibri"/>
                <a:sym typeface="Calibri"/>
              </a:rPr>
              <a:t>Things you can do</a:t>
            </a:r>
          </a:p>
        </p:txBody>
      </p:sp>
    </p:spTree>
    <p:extLst>
      <p:ext uri="{BB962C8B-B14F-4D97-AF65-F5344CB8AC3E}">
        <p14:creationId xmlns:p14="http://schemas.microsoft.com/office/powerpoint/2010/main" val="3808176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D27E-0BEB-3443-94A2-19857A44AE6C}"/>
              </a:ext>
            </a:extLst>
          </p:cNvPr>
          <p:cNvSpPr txBox="1">
            <a:spLocks/>
          </p:cNvSpPr>
          <p:nvPr/>
        </p:nvSpPr>
        <p:spPr>
          <a:xfrm>
            <a:off x="810490" y="2120836"/>
            <a:ext cx="6504710" cy="29211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200" b="1" dirty="0">
                <a:solidFill>
                  <a:srgbClr val="DD3169"/>
                </a:solidFill>
                <a:latin typeface="+mn-lt"/>
              </a:rPr>
              <a:t>How could you demonstrate that you are creative?</a:t>
            </a:r>
          </a:p>
        </p:txBody>
      </p:sp>
      <p:pic>
        <p:nvPicPr>
          <p:cNvPr id="3" name="Graphic 1" descr="Questions">
            <a:extLst>
              <a:ext uri="{FF2B5EF4-FFF2-40B4-BE49-F238E27FC236}">
                <a16:creationId xmlns:a16="http://schemas.microsoft.com/office/drawing/2014/main" id="{3FA8FCA3-6D13-E949-9C95-BBCE810CA955}"/>
              </a:ext>
            </a:extLst>
          </p:cNvPr>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19292" y="1691345"/>
            <a:ext cx="2743200" cy="2933700"/>
          </a:xfrm>
          <a:prstGeom prst="rect">
            <a:avLst/>
          </a:prstGeom>
        </p:spPr>
      </p:pic>
    </p:spTree>
    <p:extLst>
      <p:ext uri="{BB962C8B-B14F-4D97-AF65-F5344CB8AC3E}">
        <p14:creationId xmlns:p14="http://schemas.microsoft.com/office/powerpoint/2010/main" val="2580525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4CB95-3ACD-FD4D-90C2-9A9976842104}"/>
              </a:ext>
            </a:extLst>
          </p:cNvPr>
          <p:cNvSpPr/>
          <p:nvPr/>
        </p:nvSpPr>
        <p:spPr>
          <a:xfrm>
            <a:off x="1324220" y="332416"/>
            <a:ext cx="9807510" cy="1077218"/>
          </a:xfrm>
          <a:prstGeom prst="rect">
            <a:avLst/>
          </a:prstGeom>
        </p:spPr>
        <p:txBody>
          <a:bodyPr wrap="square">
            <a:spAutoFit/>
          </a:bodyPr>
          <a:lstStyle/>
          <a:p>
            <a:pPr algn="ctr"/>
            <a:r>
              <a:rPr lang="en-GB" sz="4000" b="1" dirty="0">
                <a:solidFill>
                  <a:srgbClr val="DD3169"/>
                </a:solidFill>
                <a:sym typeface="Calibri"/>
              </a:rPr>
              <a:t>Document your creative </a:t>
            </a:r>
            <a:r>
              <a:rPr lang="en-GB" sz="4000" b="1" dirty="0" err="1">
                <a:solidFill>
                  <a:srgbClr val="DD3169"/>
                </a:solidFill>
                <a:sym typeface="Calibri"/>
              </a:rPr>
              <a:t>ouput</a:t>
            </a:r>
            <a:r>
              <a:rPr lang="en-GB" sz="4000" b="1" dirty="0">
                <a:solidFill>
                  <a:srgbClr val="DD3169"/>
                </a:solidFill>
                <a:sym typeface="Calibri"/>
              </a:rPr>
              <a:t>/experience</a:t>
            </a:r>
            <a:endParaRPr lang="en-GB" sz="3200" b="1" dirty="0">
              <a:solidFill>
                <a:srgbClr val="DD3169"/>
              </a:solidFill>
              <a:sym typeface="Calibri"/>
            </a:endParaRPr>
          </a:p>
          <a:p>
            <a:endParaRPr lang="en-GB" sz="2400" b="1" u="sng" dirty="0">
              <a:solidFill>
                <a:srgbClr val="DD3169"/>
              </a:solidFill>
              <a:sym typeface="Calibri"/>
            </a:endParaRPr>
          </a:p>
        </p:txBody>
      </p:sp>
      <p:pic>
        <p:nvPicPr>
          <p:cNvPr id="3" name="Picture 4" descr="Linked linkedin logo social icon - Social">
            <a:extLst>
              <a:ext uri="{FF2B5EF4-FFF2-40B4-BE49-F238E27FC236}">
                <a16:creationId xmlns:a16="http://schemas.microsoft.com/office/drawing/2014/main" id="{D641AFF3-758D-A647-AED9-AABB184A35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3960" y="2944184"/>
            <a:ext cx="2164080" cy="2164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Portfoliobox - Remote Work From Home &amp; Flexible Jobs | FlexJobs">
            <a:extLst>
              <a:ext uri="{FF2B5EF4-FFF2-40B4-BE49-F238E27FC236}">
                <a16:creationId xmlns:a16="http://schemas.microsoft.com/office/drawing/2014/main" id="{A165BEE0-7581-CD4D-B988-0B363A9D04F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32682" y="1519178"/>
            <a:ext cx="4272278" cy="258472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List">
            <a:extLst>
              <a:ext uri="{FF2B5EF4-FFF2-40B4-BE49-F238E27FC236}">
                <a16:creationId xmlns:a16="http://schemas.microsoft.com/office/drawing/2014/main" id="{87BA66AD-2C24-9940-A935-37A63B9923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41512" y="2523536"/>
            <a:ext cx="2584728" cy="2584728"/>
          </a:xfrm>
          <a:prstGeom prst="rect">
            <a:avLst/>
          </a:prstGeom>
        </p:spPr>
      </p:pic>
      <p:pic>
        <p:nvPicPr>
          <p:cNvPr id="6" name="Picture 5">
            <a:extLst>
              <a:ext uri="{FF2B5EF4-FFF2-40B4-BE49-F238E27FC236}">
                <a16:creationId xmlns:a16="http://schemas.microsoft.com/office/drawing/2014/main" id="{6D84A32A-83BC-FA4C-AE3C-F76FE1F7E0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760" y="1441496"/>
            <a:ext cx="2164080" cy="2164080"/>
          </a:xfrm>
          <a:prstGeom prst="rect">
            <a:avLst/>
          </a:prstGeom>
        </p:spPr>
      </p:pic>
    </p:spTree>
    <p:extLst>
      <p:ext uri="{BB962C8B-B14F-4D97-AF65-F5344CB8AC3E}">
        <p14:creationId xmlns:p14="http://schemas.microsoft.com/office/powerpoint/2010/main" val="1131958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A47C71-8793-AF44-BA02-8AA7D21DDB6D}"/>
              </a:ext>
            </a:extLst>
          </p:cNvPr>
          <p:cNvGrpSpPr/>
          <p:nvPr/>
        </p:nvGrpSpPr>
        <p:grpSpPr>
          <a:xfrm>
            <a:off x="1166771" y="1327609"/>
            <a:ext cx="3743274" cy="808872"/>
            <a:chOff x="82025" y="1220849"/>
            <a:chExt cx="3743274" cy="808872"/>
          </a:xfrm>
        </p:grpSpPr>
        <p:pic>
          <p:nvPicPr>
            <p:cNvPr id="3" name="Graphic 2" descr="Internet">
              <a:extLst>
                <a:ext uri="{FF2B5EF4-FFF2-40B4-BE49-F238E27FC236}">
                  <a16:creationId xmlns:a16="http://schemas.microsoft.com/office/drawing/2014/main" id="{A7E1E84D-09B5-6D42-93B6-A51A618C03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25" y="1220849"/>
              <a:ext cx="808872" cy="808872"/>
            </a:xfrm>
            <a:prstGeom prst="rect">
              <a:avLst/>
            </a:prstGeom>
          </p:spPr>
        </p:pic>
        <p:sp>
          <p:nvSpPr>
            <p:cNvPr id="4" name="Rectangle 3">
              <a:extLst>
                <a:ext uri="{FF2B5EF4-FFF2-40B4-BE49-F238E27FC236}">
                  <a16:creationId xmlns:a16="http://schemas.microsoft.com/office/drawing/2014/main" id="{30E3547F-60EC-154E-8F17-027673D7AC6C}"/>
                </a:ext>
              </a:extLst>
            </p:cNvPr>
            <p:cNvSpPr/>
            <p:nvPr/>
          </p:nvSpPr>
          <p:spPr>
            <a:xfrm>
              <a:off x="956714" y="1271342"/>
              <a:ext cx="2868585" cy="707886"/>
            </a:xfrm>
            <a:prstGeom prst="rect">
              <a:avLst/>
            </a:prstGeom>
          </p:spPr>
          <p:txBody>
            <a:bodyPr wrap="square">
              <a:spAutoFit/>
            </a:bodyPr>
            <a:lstStyle/>
            <a:p>
              <a:r>
                <a:rPr lang="en-GB" sz="4000" b="1" dirty="0">
                  <a:solidFill>
                    <a:srgbClr val="DD3169"/>
                  </a:solidFill>
                </a:rPr>
                <a:t>Research</a:t>
              </a:r>
            </a:p>
          </p:txBody>
        </p:sp>
      </p:grpSp>
      <p:grpSp>
        <p:nvGrpSpPr>
          <p:cNvPr id="5" name="Group 4">
            <a:extLst>
              <a:ext uri="{FF2B5EF4-FFF2-40B4-BE49-F238E27FC236}">
                <a16:creationId xmlns:a16="http://schemas.microsoft.com/office/drawing/2014/main" id="{D115DF71-912A-4F40-BC3B-6EB8D622FC73}"/>
              </a:ext>
            </a:extLst>
          </p:cNvPr>
          <p:cNvGrpSpPr/>
          <p:nvPr/>
        </p:nvGrpSpPr>
        <p:grpSpPr>
          <a:xfrm>
            <a:off x="3965012" y="434256"/>
            <a:ext cx="4385620" cy="877168"/>
            <a:chOff x="1415031" y="866580"/>
            <a:chExt cx="4385620" cy="877168"/>
          </a:xfrm>
        </p:grpSpPr>
        <p:pic>
          <p:nvPicPr>
            <p:cNvPr id="6" name="Graphic 5" descr="Signpost">
              <a:extLst>
                <a:ext uri="{FF2B5EF4-FFF2-40B4-BE49-F238E27FC236}">
                  <a16:creationId xmlns:a16="http://schemas.microsoft.com/office/drawing/2014/main" id="{7CF41C3E-415E-8A46-83B3-F721DD068F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91779" y="934876"/>
              <a:ext cx="808872" cy="808872"/>
            </a:xfrm>
            <a:prstGeom prst="rect">
              <a:avLst/>
            </a:prstGeom>
          </p:spPr>
        </p:pic>
        <p:sp>
          <p:nvSpPr>
            <p:cNvPr id="7" name="Rectangle 6">
              <a:extLst>
                <a:ext uri="{FF2B5EF4-FFF2-40B4-BE49-F238E27FC236}">
                  <a16:creationId xmlns:a16="http://schemas.microsoft.com/office/drawing/2014/main" id="{EDFEBC1D-1536-BB4C-81C7-3BC55F2CC756}"/>
                </a:ext>
              </a:extLst>
            </p:cNvPr>
            <p:cNvSpPr/>
            <p:nvPr/>
          </p:nvSpPr>
          <p:spPr>
            <a:xfrm>
              <a:off x="1415031" y="866580"/>
              <a:ext cx="3576748" cy="830997"/>
            </a:xfrm>
            <a:prstGeom prst="rect">
              <a:avLst/>
            </a:prstGeom>
          </p:spPr>
          <p:txBody>
            <a:bodyPr wrap="square">
              <a:spAutoFit/>
            </a:bodyPr>
            <a:lstStyle/>
            <a:p>
              <a:r>
                <a:rPr lang="en-GB" sz="4800" b="1" dirty="0">
                  <a:solidFill>
                    <a:srgbClr val="DD3169"/>
                  </a:solidFill>
                </a:rPr>
                <a:t>What next?</a:t>
              </a:r>
              <a:endParaRPr lang="en-GB" sz="2400" b="1" dirty="0">
                <a:solidFill>
                  <a:srgbClr val="DD3169"/>
                </a:solidFill>
              </a:endParaRPr>
            </a:p>
          </p:txBody>
        </p:sp>
      </p:grpSp>
      <p:grpSp>
        <p:nvGrpSpPr>
          <p:cNvPr id="8" name="Group 7">
            <a:extLst>
              <a:ext uri="{FF2B5EF4-FFF2-40B4-BE49-F238E27FC236}">
                <a16:creationId xmlns:a16="http://schemas.microsoft.com/office/drawing/2014/main" id="{B142FCB6-3FCD-664D-A90D-3FF68D2AD04B}"/>
              </a:ext>
            </a:extLst>
          </p:cNvPr>
          <p:cNvGrpSpPr/>
          <p:nvPr/>
        </p:nvGrpSpPr>
        <p:grpSpPr>
          <a:xfrm>
            <a:off x="7379568" y="2320094"/>
            <a:ext cx="3376196" cy="1667395"/>
            <a:chOff x="5089312" y="2004755"/>
            <a:chExt cx="3376196" cy="1667395"/>
          </a:xfrm>
        </p:grpSpPr>
        <p:pic>
          <p:nvPicPr>
            <p:cNvPr id="9" name="Picture 8">
              <a:extLst>
                <a:ext uri="{FF2B5EF4-FFF2-40B4-BE49-F238E27FC236}">
                  <a16:creationId xmlns:a16="http://schemas.microsoft.com/office/drawing/2014/main" id="{E6B69FC1-34A7-754E-AAA6-6978C6E300E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89312" y="2004755"/>
              <a:ext cx="3376196" cy="976203"/>
            </a:xfrm>
            <a:prstGeom prst="rect">
              <a:avLst/>
            </a:prstGeom>
          </p:spPr>
        </p:pic>
        <p:pic>
          <p:nvPicPr>
            <p:cNvPr id="10" name="Picture 9">
              <a:extLst>
                <a:ext uri="{FF2B5EF4-FFF2-40B4-BE49-F238E27FC236}">
                  <a16:creationId xmlns:a16="http://schemas.microsoft.com/office/drawing/2014/main" id="{5E406D3D-6A1B-A44C-8E61-7FDB5D6FD9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89312" y="3087881"/>
              <a:ext cx="3376196" cy="584269"/>
            </a:xfrm>
            <a:prstGeom prst="rect">
              <a:avLst/>
            </a:prstGeom>
          </p:spPr>
        </p:pic>
      </p:grpSp>
      <p:grpSp>
        <p:nvGrpSpPr>
          <p:cNvPr id="11" name="Group 10">
            <a:extLst>
              <a:ext uri="{FF2B5EF4-FFF2-40B4-BE49-F238E27FC236}">
                <a16:creationId xmlns:a16="http://schemas.microsoft.com/office/drawing/2014/main" id="{01208A8D-D755-2142-9F85-240AA622B4E8}"/>
              </a:ext>
            </a:extLst>
          </p:cNvPr>
          <p:cNvGrpSpPr/>
          <p:nvPr/>
        </p:nvGrpSpPr>
        <p:grpSpPr>
          <a:xfrm>
            <a:off x="1159343" y="2483967"/>
            <a:ext cx="3584176" cy="1464732"/>
            <a:chOff x="457501" y="2900028"/>
            <a:chExt cx="4356617" cy="1663595"/>
          </a:xfrm>
        </p:grpSpPr>
        <p:pic>
          <p:nvPicPr>
            <p:cNvPr id="12" name="Picture 3">
              <a:hlinkClick r:id="rId9"/>
              <a:extLst>
                <a:ext uri="{FF2B5EF4-FFF2-40B4-BE49-F238E27FC236}">
                  <a16:creationId xmlns:a16="http://schemas.microsoft.com/office/drawing/2014/main" id="{87626D7A-F16E-FD49-B529-461368226268}"/>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66530" y="2900028"/>
              <a:ext cx="4347588" cy="1098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8379BA65-4DB3-1148-B163-39435B3F874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57501" y="4119807"/>
              <a:ext cx="4347588" cy="44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13">
            <a:extLst>
              <a:ext uri="{FF2B5EF4-FFF2-40B4-BE49-F238E27FC236}">
                <a16:creationId xmlns:a16="http://schemas.microsoft.com/office/drawing/2014/main" id="{AED81E41-7432-1445-A7F2-9AA829E9721C}"/>
              </a:ext>
            </a:extLst>
          </p:cNvPr>
          <p:cNvSpPr/>
          <p:nvPr/>
        </p:nvSpPr>
        <p:spPr>
          <a:xfrm>
            <a:off x="986005" y="4426580"/>
            <a:ext cx="10343634" cy="677108"/>
          </a:xfrm>
          <a:prstGeom prst="rect">
            <a:avLst/>
          </a:prstGeom>
        </p:spPr>
        <p:txBody>
          <a:bodyPr wrap="square">
            <a:spAutoFit/>
          </a:bodyPr>
          <a:lstStyle/>
          <a:p>
            <a:r>
              <a:rPr lang="en-GB" sz="3800" b="1" dirty="0">
                <a:solidFill>
                  <a:srgbClr val="DD3169"/>
                </a:solidFill>
              </a:rPr>
              <a:t>Everything you need to help you plan your future! </a:t>
            </a:r>
          </a:p>
        </p:txBody>
      </p:sp>
    </p:spTree>
    <p:extLst>
      <p:ext uri="{BB962C8B-B14F-4D97-AF65-F5344CB8AC3E}">
        <p14:creationId xmlns:p14="http://schemas.microsoft.com/office/powerpoint/2010/main" val="81631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1A9933-129F-9044-B06C-3939F19704CD}"/>
              </a:ext>
            </a:extLst>
          </p:cNvPr>
          <p:cNvGrpSpPr/>
          <p:nvPr/>
        </p:nvGrpSpPr>
        <p:grpSpPr>
          <a:xfrm>
            <a:off x="3956176" y="394521"/>
            <a:ext cx="4385620" cy="877168"/>
            <a:chOff x="1415031" y="866580"/>
            <a:chExt cx="4385620" cy="877168"/>
          </a:xfrm>
        </p:grpSpPr>
        <p:pic>
          <p:nvPicPr>
            <p:cNvPr id="3" name="Graphic 2" descr="Signpost">
              <a:extLst>
                <a:ext uri="{FF2B5EF4-FFF2-40B4-BE49-F238E27FC236}">
                  <a16:creationId xmlns:a16="http://schemas.microsoft.com/office/drawing/2014/main" id="{C09A5431-FCD5-9149-95F8-E1EFCD109E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1779" y="934876"/>
              <a:ext cx="808872" cy="808872"/>
            </a:xfrm>
            <a:prstGeom prst="rect">
              <a:avLst/>
            </a:prstGeom>
          </p:spPr>
        </p:pic>
        <p:sp>
          <p:nvSpPr>
            <p:cNvPr id="4" name="Rectangle 3">
              <a:extLst>
                <a:ext uri="{FF2B5EF4-FFF2-40B4-BE49-F238E27FC236}">
                  <a16:creationId xmlns:a16="http://schemas.microsoft.com/office/drawing/2014/main" id="{99C1785B-CC39-1A4F-A005-17AB36BE4AF5}"/>
                </a:ext>
              </a:extLst>
            </p:cNvPr>
            <p:cNvSpPr/>
            <p:nvPr/>
          </p:nvSpPr>
          <p:spPr>
            <a:xfrm>
              <a:off x="1415031" y="866580"/>
              <a:ext cx="3576748" cy="830997"/>
            </a:xfrm>
            <a:prstGeom prst="rect">
              <a:avLst/>
            </a:prstGeom>
          </p:spPr>
          <p:txBody>
            <a:bodyPr wrap="square">
              <a:spAutoFit/>
            </a:bodyPr>
            <a:lstStyle/>
            <a:p>
              <a:r>
                <a:rPr lang="en-GB" sz="4800" b="1" dirty="0">
                  <a:solidFill>
                    <a:srgbClr val="DD3169"/>
                  </a:solidFill>
                </a:rPr>
                <a:t>What next?</a:t>
              </a:r>
              <a:endParaRPr lang="en-GB" sz="2400" b="1" dirty="0">
                <a:solidFill>
                  <a:srgbClr val="DD3169"/>
                </a:solidFill>
              </a:endParaRPr>
            </a:p>
          </p:txBody>
        </p:sp>
      </p:grpSp>
      <p:sp>
        <p:nvSpPr>
          <p:cNvPr id="5" name="Rectangle 4">
            <a:extLst>
              <a:ext uri="{FF2B5EF4-FFF2-40B4-BE49-F238E27FC236}">
                <a16:creationId xmlns:a16="http://schemas.microsoft.com/office/drawing/2014/main" id="{28338681-B259-584A-B9BB-32084F88FDDA}"/>
              </a:ext>
            </a:extLst>
          </p:cNvPr>
          <p:cNvSpPr/>
          <p:nvPr/>
        </p:nvSpPr>
        <p:spPr>
          <a:xfrm>
            <a:off x="986005" y="4963694"/>
            <a:ext cx="9596421" cy="954107"/>
          </a:xfrm>
          <a:prstGeom prst="rect">
            <a:avLst/>
          </a:prstGeom>
        </p:spPr>
        <p:txBody>
          <a:bodyPr wrap="square">
            <a:spAutoFit/>
          </a:bodyPr>
          <a:lstStyle/>
          <a:p>
            <a:r>
              <a:rPr lang="en-GB" sz="2800" b="1" dirty="0">
                <a:solidFill>
                  <a:srgbClr val="DD3169"/>
                </a:solidFill>
              </a:rPr>
              <a:t>Further education, apprenticeships and creative employers in Waltham Forest </a:t>
            </a:r>
          </a:p>
        </p:txBody>
      </p:sp>
      <p:pic>
        <p:nvPicPr>
          <p:cNvPr id="6" name="Picture 5">
            <a:extLst>
              <a:ext uri="{FF2B5EF4-FFF2-40B4-BE49-F238E27FC236}">
                <a16:creationId xmlns:a16="http://schemas.microsoft.com/office/drawing/2014/main" id="{D9285AF1-7D9A-B244-A607-D91D5509B9AC}"/>
              </a:ext>
            </a:extLst>
          </p:cNvPr>
          <p:cNvPicPr>
            <a:picLocks noChangeAspect="1"/>
          </p:cNvPicPr>
          <p:nvPr/>
        </p:nvPicPr>
        <p:blipFill>
          <a:blip r:embed="rId5" cstate="screen">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a:ext>
            </a:extLst>
          </a:blip>
          <a:stretch>
            <a:fillRect/>
          </a:stretch>
        </p:blipFill>
        <p:spPr>
          <a:xfrm>
            <a:off x="937819" y="1567420"/>
            <a:ext cx="758232" cy="758232"/>
          </a:xfrm>
          <a:prstGeom prst="rect">
            <a:avLst/>
          </a:prstGeom>
          <a:ln>
            <a:solidFill>
              <a:srgbClr val="DD3169">
                <a:alpha val="87000"/>
              </a:srgbClr>
            </a:solidFill>
          </a:ln>
        </p:spPr>
      </p:pic>
      <p:sp>
        <p:nvSpPr>
          <p:cNvPr id="7" name="Rectangle 6">
            <a:extLst>
              <a:ext uri="{FF2B5EF4-FFF2-40B4-BE49-F238E27FC236}">
                <a16:creationId xmlns:a16="http://schemas.microsoft.com/office/drawing/2014/main" id="{804912F4-6F25-A24E-8BAB-8D64A70FBE94}"/>
              </a:ext>
            </a:extLst>
          </p:cNvPr>
          <p:cNvSpPr/>
          <p:nvPr/>
        </p:nvSpPr>
        <p:spPr>
          <a:xfrm>
            <a:off x="1871450" y="1728756"/>
            <a:ext cx="7444000" cy="707886"/>
          </a:xfrm>
          <a:prstGeom prst="rect">
            <a:avLst/>
          </a:prstGeom>
        </p:spPr>
        <p:txBody>
          <a:bodyPr wrap="square">
            <a:spAutoFit/>
          </a:bodyPr>
          <a:lstStyle/>
          <a:p>
            <a:r>
              <a:rPr lang="en-GB" sz="4000" b="1" dirty="0">
                <a:solidFill>
                  <a:srgbClr val="DD3169"/>
                </a:solidFill>
              </a:rPr>
              <a:t>Local opportunities</a:t>
            </a:r>
            <a:endParaRPr lang="en-GB" b="1" dirty="0">
              <a:solidFill>
                <a:srgbClr val="DD3169"/>
              </a:solidFill>
            </a:endParaRPr>
          </a:p>
        </p:txBody>
      </p:sp>
      <p:pic>
        <p:nvPicPr>
          <p:cNvPr id="8" name="Picture 2">
            <a:hlinkClick r:id="rId7"/>
            <a:extLst>
              <a:ext uri="{FF2B5EF4-FFF2-40B4-BE49-F238E27FC236}">
                <a16:creationId xmlns:a16="http://schemas.microsoft.com/office/drawing/2014/main" id="{2635294F-26C7-9E4E-8562-4291A512D50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45713" y="3909255"/>
            <a:ext cx="3716783" cy="813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hlinkClick r:id="rId9"/>
            <a:extLst>
              <a:ext uri="{FF2B5EF4-FFF2-40B4-BE49-F238E27FC236}">
                <a16:creationId xmlns:a16="http://schemas.microsoft.com/office/drawing/2014/main" id="{06D83C06-3103-2149-87AB-1ACB1CDFE1E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166250" y="3264394"/>
            <a:ext cx="151954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a:hlinkClick r:id="rId11"/>
            <a:extLst>
              <a:ext uri="{FF2B5EF4-FFF2-40B4-BE49-F238E27FC236}">
                <a16:creationId xmlns:a16="http://schemas.microsoft.com/office/drawing/2014/main" id="{8D6FC98F-3429-A748-AF9B-EB069538C15A}"/>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739443" y="3739674"/>
            <a:ext cx="2823368" cy="107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a:hlinkClick r:id="rId13"/>
            <a:extLst>
              <a:ext uri="{FF2B5EF4-FFF2-40B4-BE49-F238E27FC236}">
                <a16:creationId xmlns:a16="http://schemas.microsoft.com/office/drawing/2014/main" id="{A610E335-450F-A34A-A241-2F3F07B34FC2}"/>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761956" y="3301832"/>
            <a:ext cx="14859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a:hlinkClick r:id="rId15"/>
            <a:extLst>
              <a:ext uri="{FF2B5EF4-FFF2-40B4-BE49-F238E27FC236}">
                <a16:creationId xmlns:a16="http://schemas.microsoft.com/office/drawing/2014/main" id="{B3C95BAD-98A4-F246-8200-C1ACD53E0ECA}"/>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745927" y="2772240"/>
            <a:ext cx="21907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hlinkClick r:id="rId17"/>
            <a:extLst>
              <a:ext uri="{FF2B5EF4-FFF2-40B4-BE49-F238E27FC236}">
                <a16:creationId xmlns:a16="http://schemas.microsoft.com/office/drawing/2014/main" id="{4871FC33-4F3D-874E-BC70-289012AEFD8A}"/>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86005" y="2694930"/>
            <a:ext cx="3250324" cy="84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9FC8BD-81DC-8D46-BF5F-D6EE352453C9}"/>
              </a:ext>
            </a:extLst>
          </p:cNvPr>
          <p:cNvGrpSpPr/>
          <p:nvPr/>
        </p:nvGrpSpPr>
        <p:grpSpPr>
          <a:xfrm>
            <a:off x="1182840" y="960056"/>
            <a:ext cx="3677457" cy="947430"/>
            <a:chOff x="1524680" y="1292565"/>
            <a:chExt cx="3677457" cy="947430"/>
          </a:xfrm>
        </p:grpSpPr>
        <p:pic>
          <p:nvPicPr>
            <p:cNvPr id="3" name="Graphic 2" descr="Professor">
              <a:extLst>
                <a:ext uri="{FF2B5EF4-FFF2-40B4-BE49-F238E27FC236}">
                  <a16:creationId xmlns:a16="http://schemas.microsoft.com/office/drawing/2014/main" id="{7ED88E79-BEA4-CA41-A86F-F88A6F989E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680" y="1292565"/>
              <a:ext cx="808872" cy="808872"/>
            </a:xfrm>
            <a:prstGeom prst="rect">
              <a:avLst/>
            </a:prstGeom>
          </p:spPr>
        </p:pic>
        <p:sp>
          <p:nvSpPr>
            <p:cNvPr id="4" name="Rectangle 3">
              <a:extLst>
                <a:ext uri="{FF2B5EF4-FFF2-40B4-BE49-F238E27FC236}">
                  <a16:creationId xmlns:a16="http://schemas.microsoft.com/office/drawing/2014/main" id="{8A0D8C77-877A-4649-94A8-328C3689D760}"/>
                </a:ext>
              </a:extLst>
            </p:cNvPr>
            <p:cNvSpPr/>
            <p:nvPr/>
          </p:nvSpPr>
          <p:spPr>
            <a:xfrm>
              <a:off x="2333552" y="1532109"/>
              <a:ext cx="2868585" cy="707886"/>
            </a:xfrm>
            <a:prstGeom prst="rect">
              <a:avLst/>
            </a:prstGeom>
          </p:spPr>
          <p:txBody>
            <a:bodyPr wrap="square">
              <a:spAutoFit/>
            </a:bodyPr>
            <a:lstStyle/>
            <a:p>
              <a:r>
                <a:rPr lang="en-GB" sz="4000" b="1" dirty="0">
                  <a:solidFill>
                    <a:srgbClr val="DD3169"/>
                  </a:solidFill>
                </a:rPr>
                <a:t>Mentor</a:t>
              </a:r>
              <a:endParaRPr lang="en-GB" b="1" dirty="0">
                <a:solidFill>
                  <a:srgbClr val="DD3169"/>
                </a:solidFill>
              </a:endParaRPr>
            </a:p>
          </p:txBody>
        </p:sp>
      </p:grpSp>
      <p:grpSp>
        <p:nvGrpSpPr>
          <p:cNvPr id="5" name="Group 4">
            <a:extLst>
              <a:ext uri="{FF2B5EF4-FFF2-40B4-BE49-F238E27FC236}">
                <a16:creationId xmlns:a16="http://schemas.microsoft.com/office/drawing/2014/main" id="{20088077-36EB-DE49-B7E9-44162818CE3B}"/>
              </a:ext>
            </a:extLst>
          </p:cNvPr>
          <p:cNvGrpSpPr/>
          <p:nvPr/>
        </p:nvGrpSpPr>
        <p:grpSpPr>
          <a:xfrm>
            <a:off x="4610341" y="318829"/>
            <a:ext cx="3470743" cy="808872"/>
            <a:chOff x="1415030" y="816087"/>
            <a:chExt cx="3470743" cy="808872"/>
          </a:xfrm>
        </p:grpSpPr>
        <p:pic>
          <p:nvPicPr>
            <p:cNvPr id="6" name="Graphic 5" descr="Signpost">
              <a:extLst>
                <a:ext uri="{FF2B5EF4-FFF2-40B4-BE49-F238E27FC236}">
                  <a16:creationId xmlns:a16="http://schemas.microsoft.com/office/drawing/2014/main" id="{ED99A1AA-1526-7444-BBF1-BF90E44889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76901" y="816087"/>
              <a:ext cx="808872" cy="808872"/>
            </a:xfrm>
            <a:prstGeom prst="rect">
              <a:avLst/>
            </a:prstGeom>
          </p:spPr>
        </p:pic>
        <p:sp>
          <p:nvSpPr>
            <p:cNvPr id="7" name="Rectangle 6">
              <a:extLst>
                <a:ext uri="{FF2B5EF4-FFF2-40B4-BE49-F238E27FC236}">
                  <a16:creationId xmlns:a16="http://schemas.microsoft.com/office/drawing/2014/main" id="{FE76604D-3A84-3B45-A46E-BA9DC81FBB0C}"/>
                </a:ext>
              </a:extLst>
            </p:cNvPr>
            <p:cNvSpPr/>
            <p:nvPr/>
          </p:nvSpPr>
          <p:spPr>
            <a:xfrm>
              <a:off x="1415030" y="866580"/>
              <a:ext cx="2868585" cy="707886"/>
            </a:xfrm>
            <a:prstGeom prst="rect">
              <a:avLst/>
            </a:prstGeom>
          </p:spPr>
          <p:txBody>
            <a:bodyPr wrap="square">
              <a:spAutoFit/>
            </a:bodyPr>
            <a:lstStyle/>
            <a:p>
              <a:r>
                <a:rPr lang="en-GB" sz="4000" b="1" dirty="0">
                  <a:solidFill>
                    <a:srgbClr val="DD3169"/>
                  </a:solidFill>
                </a:rPr>
                <a:t>What next?</a:t>
              </a:r>
              <a:endParaRPr lang="en-GB" b="1" dirty="0">
                <a:solidFill>
                  <a:srgbClr val="DD3169"/>
                </a:solidFill>
              </a:endParaRPr>
            </a:p>
          </p:txBody>
        </p:sp>
      </p:grpSp>
      <p:sp>
        <p:nvSpPr>
          <p:cNvPr id="8" name="Rectangle 7">
            <a:extLst>
              <a:ext uri="{FF2B5EF4-FFF2-40B4-BE49-F238E27FC236}">
                <a16:creationId xmlns:a16="http://schemas.microsoft.com/office/drawing/2014/main" id="{BAD5420C-87A1-2F44-93EA-03EEE69B9BE5}"/>
              </a:ext>
            </a:extLst>
          </p:cNvPr>
          <p:cNvSpPr/>
          <p:nvPr/>
        </p:nvSpPr>
        <p:spPr>
          <a:xfrm>
            <a:off x="1008218" y="1874783"/>
            <a:ext cx="10477538" cy="3354765"/>
          </a:xfrm>
          <a:prstGeom prst="rect">
            <a:avLst/>
          </a:prstGeom>
        </p:spPr>
        <p:txBody>
          <a:bodyPr wrap="square">
            <a:spAutoFit/>
          </a:bodyPr>
          <a:lstStyle/>
          <a:p>
            <a:r>
              <a:rPr lang="en-GB" sz="2400" dirty="0">
                <a:solidFill>
                  <a:srgbClr val="DD3169"/>
                </a:solidFill>
                <a:latin typeface="Calibri" panose="020F0502020204030204" pitchFamily="34" charset="0"/>
                <a:ea typeface="Calibri" panose="020F0502020204030204" pitchFamily="34" charset="0"/>
                <a:cs typeface="Times New Roman" panose="02020603050405020304" pitchFamily="18" charset="0"/>
              </a:rPr>
              <a:t>Seek out someone who has had the professional success you would like to have*.</a:t>
            </a:r>
          </a:p>
          <a:p>
            <a:r>
              <a:rPr lang="en-GB" sz="2400" dirty="0">
                <a:solidFill>
                  <a:srgbClr val="DD3169"/>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solidFill>
                <a:srgbClr val="DD3169"/>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
            </a:pPr>
            <a:r>
              <a:rPr lang="en-GB" sz="2400" dirty="0">
                <a:solidFill>
                  <a:srgbClr val="DD3169"/>
                </a:solidFill>
                <a:latin typeface="Calibri" panose="020F0502020204030204" pitchFamily="34" charset="0"/>
                <a:ea typeface="Calibri" panose="020F0502020204030204" pitchFamily="34" charset="0"/>
                <a:cs typeface="Times New Roman" panose="02020603050405020304" pitchFamily="18" charset="0"/>
              </a:rPr>
              <a:t>Don’t be afraid, people will be happy to help and flattered that you have asked. </a:t>
            </a:r>
            <a:endParaRPr lang="en-GB" sz="1600" dirty="0">
              <a:solidFill>
                <a:srgbClr val="DD3169"/>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
            </a:pPr>
            <a:r>
              <a:rPr lang="en-GB" sz="2400" dirty="0">
                <a:solidFill>
                  <a:srgbClr val="DD3169"/>
                </a:solidFill>
                <a:latin typeface="Calibri" panose="020F0502020204030204" pitchFamily="34" charset="0"/>
                <a:ea typeface="Calibri" panose="020F0502020204030204" pitchFamily="34" charset="0"/>
                <a:cs typeface="Times New Roman" panose="02020603050405020304" pitchFamily="18" charset="0"/>
              </a:rPr>
              <a:t>Ask them questions about the decisions that have made. </a:t>
            </a:r>
            <a:endParaRPr lang="en-GB" sz="1600" dirty="0">
              <a:solidFill>
                <a:srgbClr val="DD3169"/>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
            </a:pPr>
            <a:r>
              <a:rPr lang="en-GB" sz="2400" dirty="0">
                <a:solidFill>
                  <a:srgbClr val="DD3169"/>
                </a:solidFill>
                <a:latin typeface="Calibri" panose="020F0502020204030204" pitchFamily="34" charset="0"/>
                <a:ea typeface="Calibri" panose="020F0502020204030204" pitchFamily="34" charset="0"/>
                <a:cs typeface="Times New Roman" panose="02020603050405020304" pitchFamily="18" charset="0"/>
              </a:rPr>
              <a:t>Ask them for advice on making the right subject choices. </a:t>
            </a:r>
            <a:endParaRPr lang="en-GB" sz="1600" dirty="0">
              <a:solidFill>
                <a:srgbClr val="DD3169"/>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
            </a:pPr>
            <a:r>
              <a:rPr lang="en-GB" sz="2400" dirty="0">
                <a:solidFill>
                  <a:srgbClr val="DD3169"/>
                </a:solidFill>
                <a:latin typeface="Calibri" panose="020F0502020204030204" pitchFamily="34" charset="0"/>
                <a:ea typeface="Calibri" panose="020F0502020204030204" pitchFamily="34" charset="0"/>
                <a:cs typeface="Times New Roman" panose="02020603050405020304" pitchFamily="18" charset="0"/>
              </a:rPr>
              <a:t>Utilise professional organisations, such as </a:t>
            </a:r>
            <a:r>
              <a:rPr lang="en-GB" sz="2400" dirty="0" err="1">
                <a:solidFill>
                  <a:srgbClr val="DD3169"/>
                </a:solidFill>
                <a:latin typeface="Calibri" panose="020F0502020204030204" pitchFamily="34" charset="0"/>
                <a:ea typeface="Calibri" panose="020F0502020204030204" pitchFamily="34" charset="0"/>
                <a:cs typeface="Times New Roman" panose="02020603050405020304" pitchFamily="18" charset="0"/>
              </a:rPr>
              <a:t>GEM.org.uk</a:t>
            </a:r>
            <a:r>
              <a:rPr lang="en-GB" sz="2400" dirty="0">
                <a:solidFill>
                  <a:srgbClr val="DD3169"/>
                </a:solidFill>
                <a:latin typeface="Calibri" panose="020F0502020204030204" pitchFamily="34" charset="0"/>
                <a:ea typeface="Calibri" panose="020F0502020204030204" pitchFamily="34" charset="0"/>
                <a:cs typeface="Times New Roman" panose="02020603050405020304" pitchFamily="18" charset="0"/>
              </a:rPr>
              <a:t> or networking sites such as LinkedIn.  </a:t>
            </a:r>
          </a:p>
          <a:p>
            <a:pPr lvl="0"/>
            <a:endParaRPr lang="en-GB" sz="2400" dirty="0">
              <a:solidFill>
                <a:srgbClr val="DD3169"/>
              </a:solidFill>
              <a:latin typeface="Calibri" panose="020F0502020204030204" pitchFamily="34" charset="0"/>
              <a:ea typeface="Calibri" panose="020F0502020204030204" pitchFamily="34" charset="0"/>
              <a:cs typeface="Times New Roman" panose="02020603050405020304" pitchFamily="18" charset="0"/>
            </a:endParaRPr>
          </a:p>
          <a:p>
            <a:pPr lvl="0"/>
            <a:r>
              <a:rPr lang="en-GB" sz="2000" b="1" dirty="0">
                <a:solidFill>
                  <a:srgbClr val="DD3169"/>
                </a:solidFill>
                <a:latin typeface="Calibri" panose="020F0502020204030204" pitchFamily="34" charset="0"/>
                <a:ea typeface="Calibri" panose="020F0502020204030204" pitchFamily="34" charset="0"/>
                <a:cs typeface="Times New Roman" panose="02020603050405020304" pitchFamily="18" charset="0"/>
              </a:rPr>
              <a:t>* Ask for advice and support from your school / college before approaching a potential mentor. </a:t>
            </a:r>
            <a:endParaRPr lang="en-GB" sz="2000" b="1" dirty="0">
              <a:solidFill>
                <a:srgbClr val="DD316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2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359E6F-F9D7-1C47-AD21-31DF4079580F}"/>
              </a:ext>
            </a:extLst>
          </p:cNvPr>
          <p:cNvSpPr/>
          <p:nvPr/>
        </p:nvSpPr>
        <p:spPr>
          <a:xfrm>
            <a:off x="3319005" y="2030745"/>
            <a:ext cx="6604244" cy="2677656"/>
          </a:xfrm>
          <a:prstGeom prst="rect">
            <a:avLst/>
          </a:prstGeom>
        </p:spPr>
        <p:txBody>
          <a:bodyPr wrap="none">
            <a:spAutoFit/>
          </a:bodyPr>
          <a:lstStyle/>
          <a:p>
            <a:r>
              <a:rPr lang="en-GB" sz="2400" b="1" dirty="0">
                <a:solidFill>
                  <a:srgbClr val="DD3169"/>
                </a:solidFill>
                <a:sym typeface="Calibri"/>
              </a:rPr>
              <a:t>Further steps :</a:t>
            </a:r>
          </a:p>
          <a:p>
            <a:pPr marL="342900" indent="-342900">
              <a:buFont typeface="Wingdings" pitchFamily="2" charset="2"/>
              <a:buChar char="§"/>
            </a:pPr>
            <a:r>
              <a:rPr lang="en-GB" sz="2400" b="1" dirty="0">
                <a:solidFill>
                  <a:srgbClr val="DD3169"/>
                </a:solidFill>
                <a:sym typeface="Calibri"/>
              </a:rPr>
              <a:t>How can your school help?</a:t>
            </a:r>
          </a:p>
          <a:p>
            <a:pPr marL="342900" indent="-342900">
              <a:buFont typeface="Wingdings" pitchFamily="2" charset="2"/>
              <a:buChar char="§"/>
            </a:pPr>
            <a:r>
              <a:rPr lang="en-GB" sz="2400" b="1" dirty="0">
                <a:solidFill>
                  <a:srgbClr val="DD3169"/>
                </a:solidFill>
                <a:cs typeface="Calibri"/>
                <a:sym typeface="Calibri"/>
              </a:rPr>
              <a:t>What support do universities offer?</a:t>
            </a:r>
          </a:p>
          <a:p>
            <a:pPr marL="342900" indent="-342900">
              <a:buFont typeface="Wingdings" pitchFamily="2" charset="2"/>
              <a:buChar char="§"/>
            </a:pPr>
            <a:r>
              <a:rPr lang="en-GB" sz="2400" b="1" dirty="0">
                <a:solidFill>
                  <a:srgbClr val="DD3169"/>
                </a:solidFill>
                <a:cs typeface="Calibri"/>
                <a:sym typeface="Calibri"/>
              </a:rPr>
              <a:t>Which companies would you like to work for?</a:t>
            </a:r>
          </a:p>
          <a:p>
            <a:pPr marL="342900" indent="-342900">
              <a:buFont typeface="Wingdings" pitchFamily="2" charset="2"/>
              <a:buChar char="§"/>
            </a:pPr>
            <a:r>
              <a:rPr lang="en-GB" sz="2400" b="1" dirty="0">
                <a:solidFill>
                  <a:srgbClr val="DD3169"/>
                </a:solidFill>
                <a:cs typeface="Calibri"/>
                <a:sym typeface="Calibri"/>
              </a:rPr>
              <a:t>Do they run traineeships or graduate schemes? </a:t>
            </a:r>
          </a:p>
          <a:p>
            <a:pPr marL="342900" indent="-342900">
              <a:buFont typeface="Wingdings" pitchFamily="2" charset="2"/>
              <a:buChar char="§"/>
            </a:pPr>
            <a:r>
              <a:rPr lang="en-GB" sz="2400" b="1" dirty="0">
                <a:solidFill>
                  <a:srgbClr val="DD3169"/>
                </a:solidFill>
                <a:cs typeface="Calibri"/>
                <a:sym typeface="Calibri"/>
              </a:rPr>
              <a:t>What does being self-employed involve?</a:t>
            </a:r>
          </a:p>
          <a:p>
            <a:pPr marL="342900" indent="-342900">
              <a:buFont typeface="Wingdings" pitchFamily="2" charset="2"/>
              <a:buChar char="§"/>
            </a:pPr>
            <a:r>
              <a:rPr lang="en-GB" sz="2400" b="1" dirty="0">
                <a:solidFill>
                  <a:srgbClr val="DD3169"/>
                </a:solidFill>
                <a:cs typeface="Calibri"/>
                <a:sym typeface="Calibri"/>
              </a:rPr>
              <a:t>Find artists you are inspired by</a:t>
            </a:r>
          </a:p>
        </p:txBody>
      </p:sp>
      <p:pic>
        <p:nvPicPr>
          <p:cNvPr id="3" name="Picture 4">
            <a:hlinkClick r:id="rId3"/>
            <a:extLst>
              <a:ext uri="{FF2B5EF4-FFF2-40B4-BE49-F238E27FC236}">
                <a16:creationId xmlns:a16="http://schemas.microsoft.com/office/drawing/2014/main" id="{C39F69B0-4B3C-B54A-9E9A-DB26389F8E2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5616" y="3824544"/>
            <a:ext cx="2811187" cy="115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a:hlinkClick r:id="rId5"/>
            <a:extLst>
              <a:ext uri="{FF2B5EF4-FFF2-40B4-BE49-F238E27FC236}">
                <a16:creationId xmlns:a16="http://schemas.microsoft.com/office/drawing/2014/main" id="{2508C5D9-EF98-394E-AF4D-2CB493A003D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720497" y="5177945"/>
            <a:ext cx="2784869" cy="75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a:hlinkClick r:id="rId7"/>
            <a:extLst>
              <a:ext uri="{FF2B5EF4-FFF2-40B4-BE49-F238E27FC236}">
                <a16:creationId xmlns:a16="http://schemas.microsoft.com/office/drawing/2014/main" id="{65D58956-6E2D-634A-A468-1045DF40FAE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285373" y="4964196"/>
            <a:ext cx="3983717" cy="79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hlinkClick r:id="rId9"/>
            <a:extLst>
              <a:ext uri="{FF2B5EF4-FFF2-40B4-BE49-F238E27FC236}">
                <a16:creationId xmlns:a16="http://schemas.microsoft.com/office/drawing/2014/main" id="{0A7F075E-3E83-5549-AA0F-85DF1680A0A7}"/>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4906" y="2180130"/>
            <a:ext cx="2490108" cy="143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hlinkClick r:id="rId11"/>
            <a:extLst>
              <a:ext uri="{FF2B5EF4-FFF2-40B4-BE49-F238E27FC236}">
                <a16:creationId xmlns:a16="http://schemas.microsoft.com/office/drawing/2014/main" id="{259C3789-8D0F-9744-8CFB-E41BB17F670F}"/>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112932" y="1501076"/>
            <a:ext cx="2753312" cy="104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CA2A63D3-B64B-E349-8BC6-00812A08C90B}"/>
              </a:ext>
            </a:extLst>
          </p:cNvPr>
          <p:cNvSpPr/>
          <p:nvPr/>
        </p:nvSpPr>
        <p:spPr>
          <a:xfrm>
            <a:off x="1469960" y="1277733"/>
            <a:ext cx="6531236" cy="707886"/>
          </a:xfrm>
          <a:prstGeom prst="rect">
            <a:avLst/>
          </a:prstGeom>
        </p:spPr>
        <p:txBody>
          <a:bodyPr wrap="square">
            <a:spAutoFit/>
          </a:bodyPr>
          <a:lstStyle/>
          <a:p>
            <a:r>
              <a:rPr lang="en-GB" sz="4000" b="1" dirty="0">
                <a:solidFill>
                  <a:srgbClr val="DD3169"/>
                </a:solidFill>
              </a:rPr>
              <a:t>Higher Education and training</a:t>
            </a:r>
          </a:p>
        </p:txBody>
      </p:sp>
      <p:grpSp>
        <p:nvGrpSpPr>
          <p:cNvPr id="9" name="Group 8">
            <a:extLst>
              <a:ext uri="{FF2B5EF4-FFF2-40B4-BE49-F238E27FC236}">
                <a16:creationId xmlns:a16="http://schemas.microsoft.com/office/drawing/2014/main" id="{41533523-F892-FD49-9C9C-B92136F0A264}"/>
              </a:ext>
            </a:extLst>
          </p:cNvPr>
          <p:cNvGrpSpPr/>
          <p:nvPr/>
        </p:nvGrpSpPr>
        <p:grpSpPr>
          <a:xfrm>
            <a:off x="4381741" y="318829"/>
            <a:ext cx="3470743" cy="808872"/>
            <a:chOff x="1415030" y="816087"/>
            <a:chExt cx="3470743" cy="808872"/>
          </a:xfrm>
        </p:grpSpPr>
        <p:pic>
          <p:nvPicPr>
            <p:cNvPr id="10" name="Graphic 9" descr="Signpost">
              <a:extLst>
                <a:ext uri="{FF2B5EF4-FFF2-40B4-BE49-F238E27FC236}">
                  <a16:creationId xmlns:a16="http://schemas.microsoft.com/office/drawing/2014/main" id="{20DEA0B5-6A2B-6A49-8C85-8DA8B8B21E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76901" y="816087"/>
              <a:ext cx="808872" cy="808872"/>
            </a:xfrm>
            <a:prstGeom prst="rect">
              <a:avLst/>
            </a:prstGeom>
          </p:spPr>
        </p:pic>
        <p:sp>
          <p:nvSpPr>
            <p:cNvPr id="11" name="Rectangle 10">
              <a:extLst>
                <a:ext uri="{FF2B5EF4-FFF2-40B4-BE49-F238E27FC236}">
                  <a16:creationId xmlns:a16="http://schemas.microsoft.com/office/drawing/2014/main" id="{D8640A01-9A6D-9248-8EDC-03DF3A52AC08}"/>
                </a:ext>
              </a:extLst>
            </p:cNvPr>
            <p:cNvSpPr/>
            <p:nvPr/>
          </p:nvSpPr>
          <p:spPr>
            <a:xfrm>
              <a:off x="1415030" y="866580"/>
              <a:ext cx="2868585" cy="707886"/>
            </a:xfrm>
            <a:prstGeom prst="rect">
              <a:avLst/>
            </a:prstGeom>
          </p:spPr>
          <p:txBody>
            <a:bodyPr wrap="square">
              <a:spAutoFit/>
            </a:bodyPr>
            <a:lstStyle/>
            <a:p>
              <a:r>
                <a:rPr lang="en-GB" sz="4000" b="1" dirty="0">
                  <a:solidFill>
                    <a:srgbClr val="DD3169"/>
                  </a:solidFill>
                </a:rPr>
                <a:t>What next?</a:t>
              </a:r>
              <a:endParaRPr lang="en-GB" b="1" dirty="0">
                <a:solidFill>
                  <a:srgbClr val="DD3169"/>
                </a:solidFill>
              </a:endParaRPr>
            </a:p>
          </p:txBody>
        </p:sp>
      </p:grpSp>
      <p:pic>
        <p:nvPicPr>
          <p:cNvPr id="12" name="Graphic 66" descr="Diploma roll">
            <a:extLst>
              <a:ext uri="{FF2B5EF4-FFF2-40B4-BE49-F238E27FC236}">
                <a16:creationId xmlns:a16="http://schemas.microsoft.com/office/drawing/2014/main" id="{F61317A8-E1FD-884D-B60B-C20FF794721B}"/>
              </a:ext>
            </a:extLst>
          </p:cNvPr>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50902" y="1191561"/>
            <a:ext cx="919058" cy="1028236"/>
          </a:xfrm>
          <a:prstGeom prst="rect">
            <a:avLst/>
          </a:prstGeom>
        </p:spPr>
      </p:pic>
      <p:pic>
        <p:nvPicPr>
          <p:cNvPr id="13" name="Picture 2">
            <a:hlinkClick r:id="rId17"/>
            <a:extLst>
              <a:ext uri="{FF2B5EF4-FFF2-40B4-BE49-F238E27FC236}">
                <a16:creationId xmlns:a16="http://schemas.microsoft.com/office/drawing/2014/main" id="{D81AFF1B-7AE3-8B4A-B035-E8BACDAAE0B0}"/>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9710297" y="3824544"/>
            <a:ext cx="2155947" cy="117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14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ADEB08-0990-7D45-A161-B00153885B58}"/>
              </a:ext>
            </a:extLst>
          </p:cNvPr>
          <p:cNvGrpSpPr/>
          <p:nvPr/>
        </p:nvGrpSpPr>
        <p:grpSpPr>
          <a:xfrm>
            <a:off x="4360628" y="408039"/>
            <a:ext cx="3470743" cy="808872"/>
            <a:chOff x="1415030" y="816087"/>
            <a:chExt cx="3470743" cy="808872"/>
          </a:xfrm>
        </p:grpSpPr>
        <p:pic>
          <p:nvPicPr>
            <p:cNvPr id="3" name="Graphic 2" descr="Signpost">
              <a:extLst>
                <a:ext uri="{FF2B5EF4-FFF2-40B4-BE49-F238E27FC236}">
                  <a16:creationId xmlns:a16="http://schemas.microsoft.com/office/drawing/2014/main" id="{9E60E7EF-7C7E-1042-8480-0B56D7C9B5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6901" y="816087"/>
              <a:ext cx="808872" cy="808872"/>
            </a:xfrm>
            <a:prstGeom prst="rect">
              <a:avLst/>
            </a:prstGeom>
          </p:spPr>
        </p:pic>
        <p:sp>
          <p:nvSpPr>
            <p:cNvPr id="4" name="Rectangle 3">
              <a:extLst>
                <a:ext uri="{FF2B5EF4-FFF2-40B4-BE49-F238E27FC236}">
                  <a16:creationId xmlns:a16="http://schemas.microsoft.com/office/drawing/2014/main" id="{B83CDD8A-4FDD-7942-B7ED-AC15F66EF116}"/>
                </a:ext>
              </a:extLst>
            </p:cNvPr>
            <p:cNvSpPr/>
            <p:nvPr/>
          </p:nvSpPr>
          <p:spPr>
            <a:xfrm>
              <a:off x="1415030" y="866580"/>
              <a:ext cx="2868585" cy="707886"/>
            </a:xfrm>
            <a:prstGeom prst="rect">
              <a:avLst/>
            </a:prstGeom>
          </p:spPr>
          <p:txBody>
            <a:bodyPr wrap="square">
              <a:spAutoFit/>
            </a:bodyPr>
            <a:lstStyle/>
            <a:p>
              <a:r>
                <a:rPr lang="en-GB" sz="4000" b="1" dirty="0">
                  <a:solidFill>
                    <a:srgbClr val="DD3169"/>
                  </a:solidFill>
                </a:rPr>
                <a:t>What next?</a:t>
              </a:r>
              <a:endParaRPr lang="en-GB" b="1" dirty="0">
                <a:solidFill>
                  <a:srgbClr val="DD3169"/>
                </a:solidFill>
              </a:endParaRPr>
            </a:p>
          </p:txBody>
        </p:sp>
      </p:grpSp>
      <p:pic>
        <p:nvPicPr>
          <p:cNvPr id="5" name="Picture 2">
            <a:hlinkClick r:id="rId5"/>
            <a:extLst>
              <a:ext uri="{FF2B5EF4-FFF2-40B4-BE49-F238E27FC236}">
                <a16:creationId xmlns:a16="http://schemas.microsoft.com/office/drawing/2014/main" id="{8BEF8F6C-9B4A-0B47-95B5-16847DCAC83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92360" y="2197565"/>
            <a:ext cx="4086015" cy="92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hlinkClick r:id="rId7"/>
            <a:extLst>
              <a:ext uri="{FF2B5EF4-FFF2-40B4-BE49-F238E27FC236}">
                <a16:creationId xmlns:a16="http://schemas.microsoft.com/office/drawing/2014/main" id="{F08E301E-568D-4D43-BE75-D7EB9232924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902486" y="2142993"/>
            <a:ext cx="4293549" cy="103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hlinkClick r:id="rId9"/>
            <a:extLst>
              <a:ext uri="{FF2B5EF4-FFF2-40B4-BE49-F238E27FC236}">
                <a16:creationId xmlns:a16="http://schemas.microsoft.com/office/drawing/2014/main" id="{0CFDA99E-44B8-D646-B771-AA87C58CDF2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902485" y="3472312"/>
            <a:ext cx="3137865" cy="162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hlinkClick r:id="rId11"/>
            <a:extLst>
              <a:ext uri="{FF2B5EF4-FFF2-40B4-BE49-F238E27FC236}">
                <a16:creationId xmlns:a16="http://schemas.microsoft.com/office/drawing/2014/main" id="{961923BD-59E9-EA46-883F-CF2F56BAE5A3}"/>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501272" y="3717031"/>
            <a:ext cx="5150578" cy="1334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a:extLst>
              <a:ext uri="{FF2B5EF4-FFF2-40B4-BE49-F238E27FC236}">
                <a16:creationId xmlns:a16="http://schemas.microsoft.com/office/drawing/2014/main" id="{F29E154A-A94F-C447-BA70-90B25C32CE99}"/>
              </a:ext>
            </a:extLst>
          </p:cNvPr>
          <p:cNvGrpSpPr/>
          <p:nvPr/>
        </p:nvGrpSpPr>
        <p:grpSpPr>
          <a:xfrm>
            <a:off x="996425" y="1089116"/>
            <a:ext cx="3682921" cy="759167"/>
            <a:chOff x="996425" y="1089116"/>
            <a:chExt cx="3682921" cy="759167"/>
          </a:xfrm>
        </p:grpSpPr>
        <p:sp>
          <p:nvSpPr>
            <p:cNvPr id="10" name="Rectangle 9">
              <a:extLst>
                <a:ext uri="{FF2B5EF4-FFF2-40B4-BE49-F238E27FC236}">
                  <a16:creationId xmlns:a16="http://schemas.microsoft.com/office/drawing/2014/main" id="{563316AD-56C8-5B4F-95E5-EE40BF687BDE}"/>
                </a:ext>
              </a:extLst>
            </p:cNvPr>
            <p:cNvSpPr/>
            <p:nvPr/>
          </p:nvSpPr>
          <p:spPr>
            <a:xfrm>
              <a:off x="1810761" y="1140397"/>
              <a:ext cx="2868585" cy="707886"/>
            </a:xfrm>
            <a:prstGeom prst="rect">
              <a:avLst/>
            </a:prstGeom>
          </p:spPr>
          <p:txBody>
            <a:bodyPr wrap="square">
              <a:spAutoFit/>
            </a:bodyPr>
            <a:lstStyle/>
            <a:p>
              <a:r>
                <a:rPr lang="en-GB" sz="4000" b="1" dirty="0">
                  <a:solidFill>
                    <a:srgbClr val="DD3169"/>
                  </a:solidFill>
                </a:rPr>
                <a:t>Job Search</a:t>
              </a:r>
            </a:p>
          </p:txBody>
        </p:sp>
        <p:pic>
          <p:nvPicPr>
            <p:cNvPr id="11" name="Graphic 67" descr="Briefcase">
              <a:extLst>
                <a:ext uri="{FF2B5EF4-FFF2-40B4-BE49-F238E27FC236}">
                  <a16:creationId xmlns:a16="http://schemas.microsoft.com/office/drawing/2014/main" id="{1BB2B620-523E-544A-AA94-C4A8DC95DDCC}"/>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96425" y="1089116"/>
              <a:ext cx="720000" cy="720000"/>
            </a:xfrm>
            <a:prstGeom prst="rect">
              <a:avLst/>
            </a:prstGeom>
          </p:spPr>
        </p:pic>
      </p:grpSp>
    </p:spTree>
    <p:extLst>
      <p:ext uri="{BB962C8B-B14F-4D97-AF65-F5344CB8AC3E}">
        <p14:creationId xmlns:p14="http://schemas.microsoft.com/office/powerpoint/2010/main" val="162766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6B42-2BF9-3942-B48C-C9D65FF3CF3D}"/>
              </a:ext>
            </a:extLst>
          </p:cNvPr>
          <p:cNvSpPr txBox="1">
            <a:spLocks/>
          </p:cNvSpPr>
          <p:nvPr/>
        </p:nvSpPr>
        <p:spPr>
          <a:xfrm>
            <a:off x="858212" y="871089"/>
            <a:ext cx="938493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DD3169"/>
                </a:solidFill>
                <a:latin typeface="+mn-lt"/>
              </a:rPr>
              <a:t>Summary</a:t>
            </a:r>
          </a:p>
        </p:txBody>
      </p:sp>
      <p:sp>
        <p:nvSpPr>
          <p:cNvPr id="3" name="Content Placeholder 2">
            <a:extLst>
              <a:ext uri="{FF2B5EF4-FFF2-40B4-BE49-F238E27FC236}">
                <a16:creationId xmlns:a16="http://schemas.microsoft.com/office/drawing/2014/main" id="{288F7782-05F7-5C43-A76D-5C15A8BD7EF4}"/>
              </a:ext>
            </a:extLst>
          </p:cNvPr>
          <p:cNvSpPr txBox="1">
            <a:spLocks/>
          </p:cNvSpPr>
          <p:nvPr/>
        </p:nvSpPr>
        <p:spPr>
          <a:xfrm>
            <a:off x="838200" y="1952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DD3169"/>
                </a:solidFill>
              </a:rPr>
              <a:t>Creative subjects train you to think in a way that will be valuable in the world of work</a:t>
            </a:r>
          </a:p>
          <a:p>
            <a:r>
              <a:rPr lang="en-GB" dirty="0">
                <a:solidFill>
                  <a:srgbClr val="DD3169"/>
                </a:solidFill>
              </a:rPr>
              <a:t>The creative industries are dominant in the future of the UK economy</a:t>
            </a:r>
          </a:p>
          <a:p>
            <a:r>
              <a:rPr lang="en-GB" dirty="0">
                <a:solidFill>
                  <a:srgbClr val="DD3169"/>
                </a:solidFill>
              </a:rPr>
              <a:t>The opportunities available to you as Londoners and residents of Waltham Forest exceed those of young people in other parts of the country- make the most of them!</a:t>
            </a:r>
          </a:p>
        </p:txBody>
      </p:sp>
    </p:spTree>
    <p:extLst>
      <p:ext uri="{BB962C8B-B14F-4D97-AF65-F5344CB8AC3E}">
        <p14:creationId xmlns:p14="http://schemas.microsoft.com/office/powerpoint/2010/main" val="234964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14;p64">
            <a:extLst>
              <a:ext uri="{FF2B5EF4-FFF2-40B4-BE49-F238E27FC236}">
                <a16:creationId xmlns:a16="http://schemas.microsoft.com/office/drawing/2014/main" id="{A6BB6EB9-EE50-F74E-A346-4811CB04D7E4}"/>
              </a:ext>
            </a:extLst>
          </p:cNvPr>
          <p:cNvSpPr txBox="1"/>
          <p:nvPr/>
        </p:nvSpPr>
        <p:spPr>
          <a:xfrm>
            <a:off x="1879459" y="2224185"/>
            <a:ext cx="7591112" cy="764202"/>
          </a:xfrm>
          <a:prstGeom prst="rect">
            <a:avLst/>
          </a:prstGeom>
          <a:noFill/>
          <a:ln>
            <a:noFill/>
          </a:ln>
        </p:spPr>
        <p:txBody>
          <a:bodyPr spcFirstLastPara="1" wrap="square" lIns="91425" tIns="45700" rIns="91425" bIns="45700" anchor="t" anchorCtr="0">
            <a:noAutofit/>
          </a:bodyPr>
          <a:lstStyle/>
          <a:p>
            <a:pPr algn="ctr"/>
            <a:r>
              <a:rPr lang="en-GB" sz="4000" b="1" dirty="0">
                <a:ea typeface="Calibri"/>
                <a:cs typeface="Calibri"/>
                <a:sym typeface="Calibri"/>
              </a:rPr>
              <a:t>Questions</a:t>
            </a:r>
            <a:endParaRPr sz="4000" b="1" dirty="0">
              <a:ea typeface="Calibri"/>
              <a:cs typeface="Calibri"/>
              <a:sym typeface="Calibri"/>
            </a:endParaRPr>
          </a:p>
        </p:txBody>
      </p:sp>
    </p:spTree>
    <p:extLst>
      <p:ext uri="{BB962C8B-B14F-4D97-AF65-F5344CB8AC3E}">
        <p14:creationId xmlns:p14="http://schemas.microsoft.com/office/powerpoint/2010/main" val="118379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07748-8AC7-4640-884C-387422D4AA2C}"/>
              </a:ext>
            </a:extLst>
          </p:cNvPr>
          <p:cNvSpPr txBox="1">
            <a:spLocks/>
          </p:cNvSpPr>
          <p:nvPr/>
        </p:nvSpPr>
        <p:spPr>
          <a:xfrm>
            <a:off x="850232" y="1127700"/>
            <a:ext cx="4876800" cy="4437891"/>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100" b="1" cap="all" dirty="0">
                <a:solidFill>
                  <a:srgbClr val="DD3169"/>
                </a:solidFill>
                <a:latin typeface="+mn-lt"/>
              </a:rPr>
              <a:t>ABOUT 1 IN 8 UK BUSINESSES IS IN CREATIVE INDUSTRIES*</a:t>
            </a:r>
          </a:p>
          <a:p>
            <a:pPr algn="ctr"/>
            <a:endParaRPr lang="en-GB" b="1" cap="all" dirty="0">
              <a:solidFill>
                <a:srgbClr val="DD3169"/>
              </a:solidFill>
              <a:latin typeface="+mn-lt"/>
            </a:endParaRPr>
          </a:p>
          <a:p>
            <a:pPr algn="ctr"/>
            <a:endParaRPr lang="en-GB" b="1" cap="all" dirty="0">
              <a:solidFill>
                <a:srgbClr val="DD3169"/>
              </a:solidFill>
              <a:latin typeface="+mn-lt"/>
            </a:endParaRPr>
          </a:p>
          <a:p>
            <a:pPr algn="ctr"/>
            <a:endParaRPr lang="en-GB" b="1" cap="all" dirty="0">
              <a:solidFill>
                <a:srgbClr val="DD3169"/>
              </a:solidFill>
              <a:latin typeface="+mn-lt"/>
            </a:endParaRPr>
          </a:p>
          <a:p>
            <a:pPr algn="ctr"/>
            <a:r>
              <a:rPr lang="en-GB" sz="2400" b="1" dirty="0">
                <a:solidFill>
                  <a:srgbClr val="DD3169"/>
                </a:solidFill>
              </a:rPr>
              <a:t>* </a:t>
            </a:r>
            <a:r>
              <a:rPr lang="en-GB" sz="2400" dirty="0">
                <a:solidFill>
                  <a:srgbClr val="DD3169"/>
                </a:solidFill>
              </a:rPr>
              <a:t>Statistics from the Department of Digital, Culture, Media &amp; Sport, (DCMS)</a:t>
            </a:r>
          </a:p>
          <a:p>
            <a:pPr algn="ctr"/>
            <a:endParaRPr lang="en-GB" dirty="0">
              <a:solidFill>
                <a:srgbClr val="DD3169"/>
              </a:solidFill>
              <a:latin typeface="+mn-lt"/>
            </a:endParaRPr>
          </a:p>
        </p:txBody>
      </p:sp>
      <p:sp>
        <p:nvSpPr>
          <p:cNvPr id="3" name="TextBox 2">
            <a:extLst>
              <a:ext uri="{FF2B5EF4-FFF2-40B4-BE49-F238E27FC236}">
                <a16:creationId xmlns:a16="http://schemas.microsoft.com/office/drawing/2014/main" id="{C1425E7F-700A-144E-82EF-392FD3563BEE}"/>
              </a:ext>
            </a:extLst>
          </p:cNvPr>
          <p:cNvSpPr txBox="1"/>
          <p:nvPr/>
        </p:nvSpPr>
        <p:spPr>
          <a:xfrm>
            <a:off x="6234829" y="949719"/>
            <a:ext cx="5296105" cy="3724096"/>
          </a:xfrm>
          <a:prstGeom prst="rect">
            <a:avLst/>
          </a:prstGeom>
          <a:noFill/>
        </p:spPr>
        <p:txBody>
          <a:bodyPr wrap="square" rtlCol="0">
            <a:spAutoFit/>
          </a:bodyPr>
          <a:lstStyle/>
          <a:p>
            <a:r>
              <a:rPr lang="en-GB" sz="4000" b="1" dirty="0">
                <a:solidFill>
                  <a:srgbClr val="DD3169"/>
                </a:solidFill>
              </a:rPr>
              <a:t>CREATIVITY REGULARLY NAMED BY EMPLOYERS AS ONE OF THE TOP 3 MOST DESIRABLE SKILLS FOR FUTURE JOBS</a:t>
            </a:r>
          </a:p>
          <a:p>
            <a:endParaRPr lang="en-GB" sz="3600" b="1" dirty="0">
              <a:solidFill>
                <a:srgbClr val="DD3169"/>
              </a:solidFill>
            </a:endParaRPr>
          </a:p>
        </p:txBody>
      </p:sp>
      <p:pic>
        <p:nvPicPr>
          <p:cNvPr id="4" name="Picture 3">
            <a:extLst>
              <a:ext uri="{FF2B5EF4-FFF2-40B4-BE49-F238E27FC236}">
                <a16:creationId xmlns:a16="http://schemas.microsoft.com/office/drawing/2014/main" id="{6FDAE0EB-0C95-8346-BB08-130D8B3910C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8399" y="3982339"/>
            <a:ext cx="1702535" cy="140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8C4975B8-00D7-F84B-9830-B15625F029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4364164"/>
            <a:ext cx="3634373" cy="96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692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4;p64">
            <a:extLst>
              <a:ext uri="{FF2B5EF4-FFF2-40B4-BE49-F238E27FC236}">
                <a16:creationId xmlns:a16="http://schemas.microsoft.com/office/drawing/2014/main" id="{59EE12D6-C3C8-9B44-AE79-D3F333768D7C}"/>
              </a:ext>
            </a:extLst>
          </p:cNvPr>
          <p:cNvSpPr txBox="1"/>
          <p:nvPr/>
        </p:nvSpPr>
        <p:spPr>
          <a:xfrm>
            <a:off x="3327429" y="668840"/>
            <a:ext cx="9212914" cy="884428"/>
          </a:xfrm>
          <a:prstGeom prst="rect">
            <a:avLst/>
          </a:prstGeom>
          <a:noFill/>
          <a:ln>
            <a:noFill/>
          </a:ln>
        </p:spPr>
        <p:txBody>
          <a:bodyPr spcFirstLastPara="1" wrap="square" lIns="91425" tIns="45700" rIns="91425" bIns="45700" anchor="t" anchorCtr="0">
            <a:noAutofit/>
          </a:bodyPr>
          <a:lstStyle/>
          <a:p>
            <a:pPr algn="ctr"/>
            <a:r>
              <a:rPr lang="en-GB" sz="3600" b="1" dirty="0">
                <a:ea typeface="Calibri"/>
                <a:cs typeface="Calibri"/>
                <a:sym typeface="Calibri"/>
              </a:rPr>
              <a:t>Feedback on Creative Careers Sessions:</a:t>
            </a:r>
            <a:endParaRPr sz="3600" b="1" dirty="0">
              <a:ea typeface="Calibri"/>
              <a:cs typeface="Calibri"/>
              <a:sym typeface="Calibri"/>
            </a:endParaRPr>
          </a:p>
        </p:txBody>
      </p:sp>
      <p:sp>
        <p:nvSpPr>
          <p:cNvPr id="5" name="TextBox 4">
            <a:extLst>
              <a:ext uri="{FF2B5EF4-FFF2-40B4-BE49-F238E27FC236}">
                <a16:creationId xmlns:a16="http://schemas.microsoft.com/office/drawing/2014/main" id="{C786A5C4-21B1-4535-91C6-7EBA67211243}"/>
              </a:ext>
            </a:extLst>
          </p:cNvPr>
          <p:cNvSpPr txBox="1"/>
          <p:nvPr/>
        </p:nvSpPr>
        <p:spPr>
          <a:xfrm>
            <a:off x="768625" y="1959618"/>
            <a:ext cx="11158331" cy="5355312"/>
          </a:xfrm>
          <a:prstGeom prst="rect">
            <a:avLst/>
          </a:prstGeom>
          <a:noFill/>
        </p:spPr>
        <p:txBody>
          <a:bodyPr wrap="square" rtlCol="0">
            <a:spAutoFit/>
          </a:bodyPr>
          <a:lstStyle/>
          <a:p>
            <a:pPr algn="ctr"/>
            <a:r>
              <a:rPr lang="en-GB" b="1" dirty="0"/>
              <a:t>What schools say:</a:t>
            </a:r>
          </a:p>
          <a:p>
            <a:endParaRPr lang="en-GB" dirty="0"/>
          </a:p>
          <a:p>
            <a:r>
              <a:rPr lang="en-GB" dirty="0"/>
              <a:t>"well crafted and very  engaging because students know the local context. There is a good mix of practical and informational input so that students are engaged – the resources and questions really make them think.”  (Willowfield School)</a:t>
            </a:r>
          </a:p>
          <a:p>
            <a:endParaRPr lang="en-GB" dirty="0"/>
          </a:p>
          <a:p>
            <a:r>
              <a:rPr lang="en-GB" dirty="0"/>
              <a:t>“very informative of how you can achieve your goals”  (William Morris School)  </a:t>
            </a:r>
          </a:p>
          <a:p>
            <a:endParaRPr lang="en-GB" dirty="0"/>
          </a:p>
          <a:p>
            <a:r>
              <a:rPr lang="en-GB" dirty="0"/>
              <a:t>•	20% increase of students keen to study a creative subject         (Chingford Foundation School)</a:t>
            </a:r>
          </a:p>
          <a:p>
            <a:r>
              <a:rPr lang="en-GB" dirty="0"/>
              <a:t>•	7 of 16 pupils want to study a technology related creative subject</a:t>
            </a:r>
          </a:p>
          <a:p>
            <a:r>
              <a:rPr lang="en-GB" dirty="0"/>
              <a:t>•	the average pupil score increased by 1 scale demonstrating a confirmed increase in their knowledge of 	Creative Careers</a:t>
            </a:r>
          </a:p>
          <a:p>
            <a:r>
              <a:rPr lang="en-GB" dirty="0"/>
              <a:t>•	86% of pupils said the presentation on Creative Careers was useful to them</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1751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8E37-D87C-344A-A5D8-62F698EFFF44}"/>
              </a:ext>
            </a:extLst>
          </p:cNvPr>
          <p:cNvSpPr txBox="1">
            <a:spLocks/>
          </p:cNvSpPr>
          <p:nvPr/>
        </p:nvSpPr>
        <p:spPr>
          <a:xfrm>
            <a:off x="609600" y="1426733"/>
            <a:ext cx="6153149" cy="370200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b="1">
                <a:solidFill>
                  <a:srgbClr val="DD3169"/>
                </a:solidFill>
                <a:latin typeface="+mn-lt"/>
              </a:rPr>
              <a:t>What are creative industries or workplaces?</a:t>
            </a:r>
            <a:endParaRPr lang="en-GB" sz="6600" b="1" dirty="0">
              <a:solidFill>
                <a:srgbClr val="DD3169"/>
              </a:solidFill>
              <a:latin typeface="+mn-lt"/>
            </a:endParaRPr>
          </a:p>
        </p:txBody>
      </p:sp>
      <p:pic>
        <p:nvPicPr>
          <p:cNvPr id="3" name="Graphic 1" descr="Questions">
            <a:extLst>
              <a:ext uri="{FF2B5EF4-FFF2-40B4-BE49-F238E27FC236}">
                <a16:creationId xmlns:a16="http://schemas.microsoft.com/office/drawing/2014/main" id="{A5E6B5B8-2343-EF4B-9EE6-83A1E961F0AA}"/>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47000" y="1511257"/>
            <a:ext cx="2743200" cy="2933700"/>
          </a:xfrm>
          <a:prstGeom prst="rect">
            <a:avLst/>
          </a:prstGeom>
        </p:spPr>
      </p:pic>
    </p:spTree>
    <p:extLst>
      <p:ext uri="{BB962C8B-B14F-4D97-AF65-F5344CB8AC3E}">
        <p14:creationId xmlns:p14="http://schemas.microsoft.com/office/powerpoint/2010/main" val="1192980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FD82C00-7278-5640-AA2B-16377ED3A4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535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00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
            <a:extLst>
              <a:ext uri="{FF2B5EF4-FFF2-40B4-BE49-F238E27FC236}">
                <a16:creationId xmlns:a16="http://schemas.microsoft.com/office/drawing/2014/main" id="{C9B7543C-FB7E-8B44-B7B6-235ACCF65C1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14176" y="2060292"/>
            <a:ext cx="7518401" cy="29038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 ">
            <a:extLst>
              <a:ext uri="{FF2B5EF4-FFF2-40B4-BE49-F238E27FC236}">
                <a16:creationId xmlns:a16="http://schemas.microsoft.com/office/drawing/2014/main" id="{CD790927-E495-6C43-ACEB-EEA76F32034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31656" y="3512235"/>
            <a:ext cx="7460344" cy="3345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 ">
            <a:extLst>
              <a:ext uri="{FF2B5EF4-FFF2-40B4-BE49-F238E27FC236}">
                <a16:creationId xmlns:a16="http://schemas.microsoft.com/office/drawing/2014/main" id="{50064EE1-0780-914D-A8EE-19FA40B7ED8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 y="0"/>
            <a:ext cx="7518401" cy="318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1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03B-46FB-544C-8891-688481562F7A}"/>
              </a:ext>
            </a:extLst>
          </p:cNvPr>
          <p:cNvSpPr txBox="1">
            <a:spLocks/>
          </p:cNvSpPr>
          <p:nvPr/>
        </p:nvSpPr>
        <p:spPr>
          <a:xfrm>
            <a:off x="810490" y="2280666"/>
            <a:ext cx="6504710" cy="29211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000" b="1" dirty="0">
                <a:solidFill>
                  <a:srgbClr val="DD3169"/>
                </a:solidFill>
                <a:latin typeface="+mn-lt"/>
              </a:rPr>
              <a:t>Which ‘creative industry’ makes the most money?</a:t>
            </a:r>
          </a:p>
        </p:txBody>
      </p:sp>
      <p:pic>
        <p:nvPicPr>
          <p:cNvPr id="3" name="Graphic 1" descr="Questions">
            <a:extLst>
              <a:ext uri="{FF2B5EF4-FFF2-40B4-BE49-F238E27FC236}">
                <a16:creationId xmlns:a16="http://schemas.microsoft.com/office/drawing/2014/main" id="{D230F674-8879-4041-BCAF-DC24B47C48B7}"/>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19292" y="1462745"/>
            <a:ext cx="2743200" cy="2933700"/>
          </a:xfrm>
          <a:prstGeom prst="rect">
            <a:avLst/>
          </a:prstGeom>
        </p:spPr>
      </p:pic>
    </p:spTree>
    <p:extLst>
      <p:ext uri="{BB962C8B-B14F-4D97-AF65-F5344CB8AC3E}">
        <p14:creationId xmlns:p14="http://schemas.microsoft.com/office/powerpoint/2010/main" val="174770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E410B4-ABE3-334A-9C98-031BF9759B7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08312" y="109227"/>
            <a:ext cx="8907119" cy="5471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535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PresMaster" id="{5213F75A-077D-8D4C-919E-4C26310F6C80}" vid="{23133B2B-CAE3-C441-8DD7-F479FCED20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TotalTime>
  <Words>3680</Words>
  <Application>Microsoft Office PowerPoint</Application>
  <PresentationFormat>Widescreen</PresentationFormat>
  <Paragraphs>331</Paragraphs>
  <Slides>40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Vallois</dc:creator>
  <cp:lastModifiedBy>Sharon Trotter</cp:lastModifiedBy>
  <cp:revision>23</cp:revision>
  <dcterms:created xsi:type="dcterms:W3CDTF">2020-09-17T09:48:45Z</dcterms:created>
  <dcterms:modified xsi:type="dcterms:W3CDTF">2020-11-13T13:31:33Z</dcterms:modified>
</cp:coreProperties>
</file>